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3" r:id="rId4"/>
    <p:sldId id="270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58" r:id="rId17"/>
    <p:sldId id="272" r:id="rId18"/>
  </p:sldIdLst>
  <p:sldSz cx="18288000" cy="10287000"/>
  <p:notesSz cx="6858000" cy="9144000"/>
  <p:embeddedFontLst>
    <p:embeddedFont>
      <p:font typeface="Noto Sans T Chinese" panose="02020500000000000000" charset="-120"/>
      <p:regular r:id="rId19"/>
    </p:embeddedFont>
    <p:embeddedFont>
      <p:font typeface="Noto Sans T Chinese Bold" panose="02020500000000000000" charset="-12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4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can.moe.edu.tw/Account/Login.aspx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88" r="-7470" b="-3308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872770"/>
            <a:ext cx="16230600" cy="1652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zh-TW" altLang="en-US" sz="9999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大一新生</a:t>
            </a:r>
            <a:r>
              <a:rPr lang="en-US" sz="9999" dirty="0" err="1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UCAN共通職能</a:t>
            </a:r>
            <a:r>
              <a:rPr lang="zh-TW" altLang="en-US" sz="9999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測驗</a:t>
            </a:r>
            <a:endParaRPr lang="en-US" sz="9999" dirty="0">
              <a:solidFill>
                <a:srgbClr val="5A402B"/>
              </a:solidFill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564009" y="5780521"/>
            <a:ext cx="13159981" cy="528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spc="1094" dirty="0" err="1">
                <a:solidFill>
                  <a:srgbClr val="5A402B"/>
                </a:solidFill>
                <a:ea typeface="Noto Sans T Chinese"/>
              </a:rPr>
              <a:t>北藝大校務研究辦公室</a:t>
            </a:r>
            <a:endParaRPr lang="en-US" sz="3199" spc="1094" dirty="0">
              <a:solidFill>
                <a:srgbClr val="5A402B"/>
              </a:solidFill>
              <a:ea typeface="Noto Sans T Chinese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92837BE-396C-4408-8960-1213026A58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546099" y="3273701"/>
            <a:ext cx="3276602" cy="1011210"/>
            <a:chOff x="1919176" y="4765534"/>
            <a:chExt cx="3278630" cy="935930"/>
          </a:xfrm>
        </p:grpSpPr>
        <p:grpSp>
          <p:nvGrpSpPr>
            <p:cNvPr id="8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主要指標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33399" y="5217943"/>
            <a:ext cx="3276602" cy="1011210"/>
            <a:chOff x="1919176" y="4765534"/>
            <a:chExt cx="3278630" cy="935930"/>
          </a:xfrm>
        </p:grpSpPr>
        <p:grpSp>
          <p:nvGrpSpPr>
            <p:cNvPr id="13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5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4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相關技能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49443" y="7147220"/>
            <a:ext cx="3276602" cy="1011210"/>
            <a:chOff x="1919176" y="4765534"/>
            <a:chExt cx="3278630" cy="935930"/>
          </a:xfrm>
        </p:grpSpPr>
        <p:grpSp>
          <p:nvGrpSpPr>
            <p:cNvPr id="17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8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活動技能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838200" y="968872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問題解決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203701" y="3492611"/>
            <a:ext cx="134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遇到狀況時能釐清問題，透過系統化的資訊蒐集與分析，提出解決方案。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203700" y="5328823"/>
            <a:ext cx="13550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Noto Sans T Chinese" panose="02020500000000000000" charset="-120"/>
                <a:ea typeface="Noto Sans T Chinese" panose="02020500000000000000" charset="-120"/>
              </a:rPr>
              <a:t>獨立思考、批判性思考、</a:t>
            </a:r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問題</a:t>
            </a:r>
            <a:r>
              <a:rPr lang="zh-TW" altLang="en-US" sz="2800" dirty="0">
                <a:latin typeface="Noto Sans T Chinese" panose="02020500000000000000" charset="-120"/>
                <a:ea typeface="Noto Sans T Chinese" panose="02020500000000000000" charset="-120"/>
              </a:rPr>
              <a:t>分析能力、邏輯能力、問題解決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191002" y="7165035"/>
            <a:ext cx="1325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閱讀、參加專題競賽或研究、從事思考類休閒活動、動手做習慣、</a:t>
            </a:r>
            <a:br>
              <a:rPr lang="en-US" altLang="zh-TW" sz="3200" dirty="0">
                <a:latin typeface="Noto Sans T Chinese" panose="02020500000000000000" charset="-120"/>
                <a:ea typeface="Noto Sans T Chinese" panose="02020500000000000000" charset="-120"/>
              </a:rPr>
            </a:br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圖書館資訊檢索研習課程</a:t>
            </a:r>
            <a:endParaRPr lang="zh-TW" altLang="en-US" sz="2000" dirty="0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3AEAD034-24AE-4FD0-A5BD-EDA5896C67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7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546099" y="3273701"/>
            <a:ext cx="3276602" cy="1011210"/>
            <a:chOff x="1919176" y="4765534"/>
            <a:chExt cx="3278630" cy="935930"/>
          </a:xfrm>
        </p:grpSpPr>
        <p:grpSp>
          <p:nvGrpSpPr>
            <p:cNvPr id="8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主要指標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33399" y="5217943"/>
            <a:ext cx="3276602" cy="1011210"/>
            <a:chOff x="1919176" y="4765534"/>
            <a:chExt cx="3278630" cy="935930"/>
          </a:xfrm>
        </p:grpSpPr>
        <p:grpSp>
          <p:nvGrpSpPr>
            <p:cNvPr id="13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5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4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相關技能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49443" y="7147220"/>
            <a:ext cx="3276602" cy="1011210"/>
            <a:chOff x="1919176" y="4765534"/>
            <a:chExt cx="3278630" cy="935930"/>
          </a:xfrm>
        </p:grpSpPr>
        <p:grpSp>
          <p:nvGrpSpPr>
            <p:cNvPr id="17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8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活動技能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838200" y="968872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創新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203701" y="3492611"/>
            <a:ext cx="1341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Noto Sans T Chinese" panose="02020500000000000000" charset="-120"/>
                <a:ea typeface="Noto Sans T Chinese" panose="02020500000000000000" charset="-120"/>
              </a:rPr>
              <a:t>在有限的資源下，不侷限既有的工作模式，能夠主動提出新的建議或想法，並落實於工作中。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191002" y="5343325"/>
            <a:ext cx="1355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Noto Sans T Chinese" panose="02020500000000000000" charset="-120"/>
                <a:ea typeface="Noto Sans T Chinese" panose="02020500000000000000" charset="-120"/>
              </a:rPr>
              <a:t>組織能力、創意思考、問題分析、分析歸納能力、觀察、創新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191002" y="7165035"/>
            <a:ext cx="1325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Noto Sans T Chinese" panose="02020500000000000000" charset="-120"/>
                <a:ea typeface="Noto Sans T Chinese" panose="02020500000000000000" charset="-120"/>
              </a:rPr>
              <a:t>廣泛閱讀、涉獵世界產經趨勢發展資訊、各類專題競賽、創業競賽、設計發明競賽、常在日常活動中發想新作法。</a:t>
            </a:r>
            <a:endParaRPr lang="zh-TW" altLang="en-US" dirty="0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4D194831-6A06-4F6F-A43A-3C732FF801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9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546099" y="3273701"/>
            <a:ext cx="3276602" cy="1011210"/>
            <a:chOff x="1919176" y="4765534"/>
            <a:chExt cx="3278630" cy="935930"/>
          </a:xfrm>
        </p:grpSpPr>
        <p:grpSp>
          <p:nvGrpSpPr>
            <p:cNvPr id="8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主要指標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33399" y="5217943"/>
            <a:ext cx="3276602" cy="1011210"/>
            <a:chOff x="1919176" y="4765534"/>
            <a:chExt cx="3278630" cy="935930"/>
          </a:xfrm>
        </p:grpSpPr>
        <p:grpSp>
          <p:nvGrpSpPr>
            <p:cNvPr id="13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5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4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相關技能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49443" y="7147220"/>
            <a:ext cx="3276602" cy="1011210"/>
            <a:chOff x="1919176" y="4765534"/>
            <a:chExt cx="3278630" cy="935930"/>
          </a:xfrm>
        </p:grpSpPr>
        <p:grpSp>
          <p:nvGrpSpPr>
            <p:cNvPr id="17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8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活動技能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838200" y="968872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工作責任及紀律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203701" y="3492611"/>
            <a:ext cx="1341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瞭解並執行個人在組織中的責任，遵守組織及專業上對倫理、制度及誠信的要求。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191002" y="5343325"/>
            <a:ext cx="1355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工作倫理、誠信、職場安全、健康管理、職場道德、公民教育、</a:t>
            </a:r>
            <a:endParaRPr lang="en-US" altLang="zh-TW" sz="3200" dirty="0">
              <a:latin typeface="Noto Sans T Chinese" panose="02020500000000000000" charset="-120"/>
              <a:ea typeface="Noto Sans T Chinese" panose="02020500000000000000" charset="-120"/>
            </a:endParaRPr>
          </a:p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工作責任及紀律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191002" y="7165035"/>
            <a:ext cx="132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參加企業實習、短期工讀、社團擔任幹部、關心新聞時事案例、志工服務</a:t>
            </a:r>
            <a:endParaRPr lang="zh-TW" altLang="en-US" sz="2000" dirty="0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5912EDA9-C740-457C-8B7E-07AF0608CB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44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546099" y="3273701"/>
            <a:ext cx="3276602" cy="1011210"/>
            <a:chOff x="1919176" y="4765534"/>
            <a:chExt cx="3278630" cy="935930"/>
          </a:xfrm>
        </p:grpSpPr>
        <p:grpSp>
          <p:nvGrpSpPr>
            <p:cNvPr id="8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主要指標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33399" y="5217943"/>
            <a:ext cx="3276602" cy="1011210"/>
            <a:chOff x="1919176" y="4765534"/>
            <a:chExt cx="3278630" cy="935930"/>
          </a:xfrm>
        </p:grpSpPr>
        <p:grpSp>
          <p:nvGrpSpPr>
            <p:cNvPr id="13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5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4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相關技能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49443" y="7147220"/>
            <a:ext cx="3276602" cy="1011210"/>
            <a:chOff x="1919176" y="4765534"/>
            <a:chExt cx="3278630" cy="935930"/>
          </a:xfrm>
        </p:grpSpPr>
        <p:grpSp>
          <p:nvGrpSpPr>
            <p:cNvPr id="17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8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活動技能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838200" y="968872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資訊科技應用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203701" y="3492611"/>
            <a:ext cx="134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運用各行業所需的資訊技術工具，有效存取、管理、整合並傳遞訊息。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191002" y="5343325"/>
            <a:ext cx="13550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文書軟體使用、試算表使用、簡報工具使用、資料庫應用、資訊倫理、電子郵件使用、網路基本知識、資料儲存與管理、個人裝置防護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191002" y="7165035"/>
            <a:ext cx="1325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參觀資訊展或電腦展、利用資訊網路工具進行資料蒐集、與他人聯繫互動；管理個人檔案及製作報告、文件、作品、參加電腦研習活動 。</a:t>
            </a:r>
            <a:endParaRPr lang="zh-TW" altLang="en-US" sz="2000" dirty="0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24C16F2F-A9D4-4BF8-8FF8-0E48571086D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16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/>
          <p:cNvSpPr txBox="1"/>
          <p:nvPr/>
        </p:nvSpPr>
        <p:spPr>
          <a:xfrm>
            <a:off x="850900" y="1104900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選項意義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838200" y="4028698"/>
            <a:ext cx="17196661" cy="4924802"/>
            <a:chOff x="685800" y="4152900"/>
            <a:chExt cx="17196661" cy="4648200"/>
          </a:xfrm>
        </p:grpSpPr>
        <p:sp>
          <p:nvSpPr>
            <p:cNvPr id="3" name="圓角矩形 2"/>
            <p:cNvSpPr/>
            <p:nvPr/>
          </p:nvSpPr>
          <p:spPr>
            <a:xfrm>
              <a:off x="685800" y="4152900"/>
              <a:ext cx="16230600" cy="4648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矩形 1"/>
            <p:cNvSpPr/>
            <p:nvPr/>
          </p:nvSpPr>
          <p:spPr>
            <a:xfrm>
              <a:off x="1728061" y="4258220"/>
              <a:ext cx="16154400" cy="4437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分數的代表意義：</a:t>
              </a: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１分：我無法完成這件事情，學習這類事物對我來說是很困難的。</a:t>
              </a: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２分：我無法完成這件事情，需要努力的學習方能完成。</a:t>
              </a: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３分：我需要一些學習或協助才能完成這件事情。</a:t>
              </a: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４分：我可以完成這件事情，但還有改進的空間。</a:t>
              </a:r>
            </a:p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５分：我可以完成這件事情，而且做的非常好。</a:t>
              </a: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871564" y="2582188"/>
            <a:ext cx="17132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本測驗是以「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Noto Sans T Chinese" panose="02020500000000000000" charset="-120"/>
                <a:ea typeface="Noto Sans T Chinese" panose="02020500000000000000" charset="-120"/>
              </a:rPr>
              <a:t>自我評估</a:t>
            </a:r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」的方式給分，請盡可能以客觀角度評量自身狀況，非對自己能力程度的期望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3E024A9-D74A-4399-A985-5885D19EBB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9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/>
          <p:cNvSpPr txBox="1"/>
          <p:nvPr/>
        </p:nvSpPr>
        <p:spPr>
          <a:xfrm>
            <a:off x="1255362" y="723900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相關職能測驗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65" y="2781300"/>
            <a:ext cx="10709081" cy="655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40F52A13-D367-4CD3-90FA-E8B6BB7B6677}"/>
              </a:ext>
            </a:extLst>
          </p:cNvPr>
          <p:cNvGrpSpPr/>
          <p:nvPr/>
        </p:nvGrpSpPr>
        <p:grpSpPr>
          <a:xfrm>
            <a:off x="12354232" y="2387403"/>
            <a:ext cx="5410200" cy="4025839"/>
            <a:chOff x="12344400" y="1943100"/>
            <a:chExt cx="5410200" cy="4025839"/>
          </a:xfrm>
        </p:grpSpPr>
        <p:grpSp>
          <p:nvGrpSpPr>
            <p:cNvPr id="4" name="Group 23"/>
            <p:cNvGrpSpPr/>
            <p:nvPr/>
          </p:nvGrpSpPr>
          <p:grpSpPr>
            <a:xfrm>
              <a:off x="12344400" y="1943100"/>
              <a:ext cx="5410200" cy="4025839"/>
              <a:chOff x="0" y="-618611"/>
              <a:chExt cx="6939792" cy="9003236"/>
            </a:xfrm>
          </p:grpSpPr>
          <p:grpSp>
            <p:nvGrpSpPr>
              <p:cNvPr id="5" name="Group 24"/>
              <p:cNvGrpSpPr/>
              <p:nvPr/>
            </p:nvGrpSpPr>
            <p:grpSpPr>
              <a:xfrm>
                <a:off x="0" y="-618611"/>
                <a:ext cx="6939792" cy="8185027"/>
                <a:chOff x="0" y="-114300"/>
                <a:chExt cx="1282257" cy="1512338"/>
              </a:xfrm>
            </p:grpSpPr>
            <p:sp>
              <p:nvSpPr>
                <p:cNvPr id="7" name="Freeform 25"/>
                <p:cNvSpPr/>
                <p:nvPr/>
              </p:nvSpPr>
              <p:spPr>
                <a:xfrm>
                  <a:off x="0" y="0"/>
                  <a:ext cx="1282257" cy="1398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257" h="1398038">
                      <a:moveTo>
                        <a:pt x="81099" y="0"/>
                      </a:moveTo>
                      <a:lnTo>
                        <a:pt x="1201158" y="0"/>
                      </a:lnTo>
                      <a:cubicBezTo>
                        <a:pt x="1222667" y="0"/>
                        <a:pt x="1243295" y="8544"/>
                        <a:pt x="1258504" y="23753"/>
                      </a:cubicBezTo>
                      <a:cubicBezTo>
                        <a:pt x="1273713" y="38963"/>
                        <a:pt x="1282257" y="59590"/>
                        <a:pt x="1282257" y="81099"/>
                      </a:cubicBezTo>
                      <a:lnTo>
                        <a:pt x="1282257" y="1316938"/>
                      </a:lnTo>
                      <a:cubicBezTo>
                        <a:pt x="1282257" y="1338447"/>
                        <a:pt x="1273713" y="1359075"/>
                        <a:pt x="1258504" y="1374284"/>
                      </a:cubicBezTo>
                      <a:cubicBezTo>
                        <a:pt x="1243295" y="1389493"/>
                        <a:pt x="1222667" y="1398038"/>
                        <a:pt x="1201158" y="1398038"/>
                      </a:cubicBezTo>
                      <a:lnTo>
                        <a:pt x="81099" y="1398038"/>
                      </a:lnTo>
                      <a:cubicBezTo>
                        <a:pt x="36309" y="1398038"/>
                        <a:pt x="0" y="1361728"/>
                        <a:pt x="0" y="1316938"/>
                      </a:cubicBezTo>
                      <a:lnTo>
                        <a:pt x="0" y="81099"/>
                      </a:lnTo>
                      <a:cubicBezTo>
                        <a:pt x="0" y="36309"/>
                        <a:pt x="36309" y="0"/>
                        <a:pt x="810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TextBox 26"/>
                <p:cNvSpPr txBox="1"/>
                <p:nvPr/>
              </p:nvSpPr>
              <p:spPr>
                <a:xfrm>
                  <a:off x="0" y="-114300"/>
                  <a:ext cx="812800" cy="9271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4033"/>
                    </a:lnSpc>
                  </a:pPr>
                  <a:endParaRPr/>
                </a:p>
              </p:txBody>
            </p:sp>
          </p:grpSp>
          <p:sp>
            <p:nvSpPr>
              <p:cNvPr id="6" name="TextBox 27"/>
              <p:cNvSpPr txBox="1"/>
              <p:nvPr/>
            </p:nvSpPr>
            <p:spPr>
              <a:xfrm>
                <a:off x="730591" y="2419358"/>
                <a:ext cx="5791759" cy="596526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5164"/>
                  </a:lnSpc>
                </a:pPr>
                <a:r>
                  <a:rPr lang="en-US" sz="3443" spc="344" dirty="0">
                    <a:solidFill>
                      <a:srgbClr val="5A3F2B"/>
                    </a:solidFill>
                    <a:latin typeface="Noto Sans T Chinese"/>
                  </a:rPr>
                  <a:t> 1. </a:t>
                </a:r>
                <a:r>
                  <a:rPr lang="zh-TW" altLang="en-US" sz="3443" spc="344" dirty="0">
                    <a:solidFill>
                      <a:srgbClr val="5A3F2B"/>
                    </a:solidFill>
                    <a:latin typeface="Noto Sans T Chinese" panose="02020500000000000000" charset="-120"/>
                    <a:ea typeface="Noto Sans T Chinese" panose="02020500000000000000" charset="-120"/>
                  </a:rPr>
                  <a:t>職業興趣探索</a:t>
                </a:r>
                <a:endParaRPr lang="en-US" sz="3443" spc="344" dirty="0">
                  <a:solidFill>
                    <a:srgbClr val="5A3F2B"/>
                  </a:solidFill>
                  <a:latin typeface="Noto Sans T Chinese" panose="02020500000000000000" charset="-120"/>
                  <a:ea typeface="Noto Sans T Chinese" panose="02020500000000000000" charset="-120"/>
                </a:endParaRPr>
              </a:p>
              <a:p>
                <a:pPr>
                  <a:lnSpc>
                    <a:spcPts val="5164"/>
                  </a:lnSpc>
                </a:pPr>
                <a:r>
                  <a:rPr lang="en-US" sz="3443" spc="344" dirty="0">
                    <a:solidFill>
                      <a:srgbClr val="5A3F2B"/>
                    </a:solidFill>
                    <a:latin typeface="Noto Sans T Chinese" panose="02020500000000000000" charset="-120"/>
                    <a:ea typeface="Noto Sans T Chinese" panose="02020500000000000000" charset="-120"/>
                  </a:rPr>
                  <a:t> 2. </a:t>
                </a:r>
                <a:r>
                  <a:rPr lang="zh-TW" altLang="en-US" sz="3443" spc="344" dirty="0">
                    <a:solidFill>
                      <a:srgbClr val="5A3F2B"/>
                    </a:solidFill>
                    <a:latin typeface="Noto Sans T Chinese" panose="02020500000000000000" charset="-120"/>
                    <a:ea typeface="Noto Sans T Chinese" panose="02020500000000000000" charset="-120"/>
                  </a:rPr>
                  <a:t>職場共通職能</a:t>
                </a:r>
                <a:endParaRPr lang="en-US" altLang="zh-TW" sz="3443" spc="344" dirty="0">
                  <a:solidFill>
                    <a:srgbClr val="5A3F2B"/>
                  </a:solidFill>
                  <a:latin typeface="Noto Sans T Chinese" panose="02020500000000000000" charset="-120"/>
                  <a:ea typeface="Noto Sans T Chinese" panose="02020500000000000000" charset="-120"/>
                </a:endParaRPr>
              </a:p>
              <a:p>
                <a:pPr>
                  <a:lnSpc>
                    <a:spcPts val="5164"/>
                  </a:lnSpc>
                </a:pPr>
                <a:r>
                  <a:rPr lang="zh-TW" altLang="en-US" sz="3443" spc="344" dirty="0">
                    <a:solidFill>
                      <a:srgbClr val="5A3F2B"/>
                    </a:solidFill>
                    <a:latin typeface="Noto Sans T Chinese" panose="02020500000000000000" charset="-120"/>
                    <a:ea typeface="Noto Sans T Chinese" panose="02020500000000000000" charset="-120"/>
                  </a:rPr>
                  <a:t> </a:t>
                </a:r>
                <a:r>
                  <a:rPr lang="en-US" sz="3443" spc="344" dirty="0">
                    <a:solidFill>
                      <a:srgbClr val="5A3F2B"/>
                    </a:solidFill>
                    <a:latin typeface="Noto Sans T Chinese" panose="02020500000000000000" charset="-120"/>
                    <a:ea typeface="Noto Sans T Chinese" panose="02020500000000000000" charset="-120"/>
                  </a:rPr>
                  <a:t>3. </a:t>
                </a:r>
                <a:r>
                  <a:rPr lang="zh-TW" altLang="en-US" sz="3443" spc="344" dirty="0">
                    <a:solidFill>
                      <a:srgbClr val="5A3F2B"/>
                    </a:solidFill>
                    <a:latin typeface="Noto Sans T Chinese" panose="02020500000000000000" charset="-120"/>
                    <a:ea typeface="Noto Sans T Chinese" panose="02020500000000000000" charset="-120"/>
                  </a:rPr>
                  <a:t>專業職能</a:t>
                </a:r>
                <a:endParaRPr lang="en-US" sz="3443" spc="344" dirty="0">
                  <a:solidFill>
                    <a:srgbClr val="5A3F2B"/>
                  </a:solidFill>
                  <a:latin typeface="Noto Sans T Chinese" panose="02020500000000000000" charset="-120"/>
                  <a:ea typeface="Noto Sans T Chinese" panose="02020500000000000000" charset="-120"/>
                </a:endParaRPr>
              </a:p>
              <a:p>
                <a:pPr>
                  <a:lnSpc>
                    <a:spcPts val="5164"/>
                  </a:lnSpc>
                </a:pPr>
                <a:r>
                  <a:rPr lang="en-US" sz="3443" spc="344" dirty="0">
                    <a:solidFill>
                      <a:srgbClr val="5A3F2B"/>
                    </a:solidFill>
                    <a:latin typeface="Noto Sans T Chinese"/>
                  </a:rPr>
                  <a:t> </a:t>
                </a:r>
              </a:p>
            </p:txBody>
          </p:sp>
        </p:grpSp>
        <p:sp>
          <p:nvSpPr>
            <p:cNvPr id="3" name="文字方塊 2"/>
            <p:cNvSpPr txBox="1"/>
            <p:nvPr/>
          </p:nvSpPr>
          <p:spPr>
            <a:xfrm>
              <a:off x="12972080" y="2516903"/>
              <a:ext cx="44570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ü"/>
              </a:pPr>
              <a:r>
                <a:rPr lang="en-US" altLang="zh-TW" sz="3200" dirty="0" err="1">
                  <a:solidFill>
                    <a:srgbClr val="5A402B"/>
                  </a:solidFill>
                  <a:latin typeface="Noto Sans T Chinese" panose="02020500000000000000" charset="-120"/>
                  <a:ea typeface="Noto Sans T Chinese" panose="02020500000000000000" charset="-120"/>
                </a:rPr>
                <a:t>Ucan</a:t>
              </a:r>
              <a:r>
                <a:rPr lang="zh-TW" altLang="en-US" sz="3200" dirty="0">
                  <a:solidFill>
                    <a:srgbClr val="5A402B"/>
                  </a:solidFill>
                  <a:latin typeface="Noto Sans T Chinese" panose="02020500000000000000" charset="-120"/>
                  <a:ea typeface="Noto Sans T Chinese" panose="02020500000000000000" charset="-120"/>
                </a:rPr>
                <a:t>平台測驗內容</a:t>
              </a:r>
            </a:p>
          </p:txBody>
        </p:sp>
      </p:grpSp>
      <p:grpSp>
        <p:nvGrpSpPr>
          <p:cNvPr id="10" name="Group 23"/>
          <p:cNvGrpSpPr/>
          <p:nvPr/>
        </p:nvGrpSpPr>
        <p:grpSpPr>
          <a:xfrm>
            <a:off x="12344400" y="6204319"/>
            <a:ext cx="5257800" cy="3133868"/>
            <a:chOff x="0" y="-643943"/>
            <a:chExt cx="6939792" cy="8210359"/>
          </a:xfrm>
        </p:grpSpPr>
        <p:grpSp>
          <p:nvGrpSpPr>
            <p:cNvPr id="11" name="Group 24"/>
            <p:cNvGrpSpPr/>
            <p:nvPr/>
          </p:nvGrpSpPr>
          <p:grpSpPr>
            <a:xfrm>
              <a:off x="0" y="-618611"/>
              <a:ext cx="6939792" cy="8185027"/>
              <a:chOff x="0" y="-114300"/>
              <a:chExt cx="1282257" cy="1512338"/>
            </a:xfrm>
          </p:grpSpPr>
          <p:sp>
            <p:nvSpPr>
              <p:cNvPr id="13" name="Freeform 25"/>
              <p:cNvSpPr/>
              <p:nvPr/>
            </p:nvSpPr>
            <p:spPr>
              <a:xfrm>
                <a:off x="0" y="0"/>
                <a:ext cx="1282257" cy="1398038"/>
              </a:xfrm>
              <a:custGeom>
                <a:avLst/>
                <a:gdLst/>
                <a:ahLst/>
                <a:cxnLst/>
                <a:rect l="l" t="t" r="r" b="b"/>
                <a:pathLst>
                  <a:path w="1282257" h="1398038">
                    <a:moveTo>
                      <a:pt x="81099" y="0"/>
                    </a:moveTo>
                    <a:lnTo>
                      <a:pt x="1201158" y="0"/>
                    </a:lnTo>
                    <a:cubicBezTo>
                      <a:pt x="1222667" y="0"/>
                      <a:pt x="1243295" y="8544"/>
                      <a:pt x="1258504" y="23753"/>
                    </a:cubicBezTo>
                    <a:cubicBezTo>
                      <a:pt x="1273713" y="38963"/>
                      <a:pt x="1282257" y="59590"/>
                      <a:pt x="1282257" y="81099"/>
                    </a:cubicBezTo>
                    <a:lnTo>
                      <a:pt x="1282257" y="1316938"/>
                    </a:lnTo>
                    <a:cubicBezTo>
                      <a:pt x="1282257" y="1338447"/>
                      <a:pt x="1273713" y="1359075"/>
                      <a:pt x="1258504" y="1374284"/>
                    </a:cubicBezTo>
                    <a:cubicBezTo>
                      <a:pt x="1243295" y="1389493"/>
                      <a:pt x="1222667" y="1398038"/>
                      <a:pt x="1201158" y="1398038"/>
                    </a:cubicBezTo>
                    <a:lnTo>
                      <a:pt x="81099" y="1398038"/>
                    </a:lnTo>
                    <a:cubicBezTo>
                      <a:pt x="36309" y="1398038"/>
                      <a:pt x="0" y="1361728"/>
                      <a:pt x="0" y="1316938"/>
                    </a:cubicBezTo>
                    <a:lnTo>
                      <a:pt x="0" y="81099"/>
                    </a:lnTo>
                    <a:cubicBezTo>
                      <a:pt x="0" y="36309"/>
                      <a:pt x="36309" y="0"/>
                      <a:pt x="8109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26"/>
              <p:cNvSpPr txBox="1"/>
              <p:nvPr/>
            </p:nvSpPr>
            <p:spPr>
              <a:xfrm>
                <a:off x="0" y="-114300"/>
                <a:ext cx="812800" cy="927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33"/>
                  </a:lnSpc>
                </a:pPr>
                <a:endParaRPr/>
              </a:p>
            </p:txBody>
          </p:sp>
        </p:grpSp>
        <p:sp>
          <p:nvSpPr>
            <p:cNvPr id="12" name="TextBox 27"/>
            <p:cNvSpPr txBox="1"/>
            <p:nvPr/>
          </p:nvSpPr>
          <p:spPr>
            <a:xfrm>
              <a:off x="674592" y="-643943"/>
              <a:ext cx="5791759" cy="5965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64"/>
                </a:lnSpc>
              </a:pPr>
              <a:r>
                <a:rPr lang="en-US" sz="3443" spc="344" dirty="0">
                  <a:solidFill>
                    <a:srgbClr val="5A3F2B"/>
                  </a:solidFill>
                  <a:latin typeface="Noto Sans T Chinese"/>
                </a:rPr>
                <a:t> </a:t>
              </a:r>
              <a:r>
                <a:rPr lang="en-US" sz="3443" spc="344" dirty="0">
                  <a:solidFill>
                    <a:srgbClr val="5A402B"/>
                  </a:solidFill>
                  <a:latin typeface="Noto Sans T Chinese"/>
                  <a:hlinkClick r:id="rId3"/>
                </a:rPr>
                <a:t>https://ucan.moe.edu.tw/Account/Login.aspx </a:t>
              </a:r>
              <a:endParaRPr lang="en-US" sz="3443" spc="344" dirty="0">
                <a:solidFill>
                  <a:srgbClr val="5A402B"/>
                </a:solidFill>
                <a:latin typeface="Noto Sans T Chinese"/>
              </a:endParaRPr>
            </a:p>
          </p:txBody>
        </p:sp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1A8B0E41-DA22-4EDA-815E-BBA2FB9C38B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B903857-D812-46C2-B275-0B4728E798D5}"/>
              </a:ext>
            </a:extLst>
          </p:cNvPr>
          <p:cNvSpPr txBox="1"/>
          <p:nvPr/>
        </p:nvSpPr>
        <p:spPr>
          <a:xfrm>
            <a:off x="1224365" y="2019300"/>
            <a:ext cx="1096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若想更全面的進行職涯探索，可上</a:t>
            </a:r>
            <a:r>
              <a:rPr lang="en-US" altLang="zh-TW" sz="2400" dirty="0" err="1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Ucan</a:t>
            </a:r>
            <a:r>
              <a:rPr lang="zh-TW" altLang="en-US" sz="24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平台，以學號註冊進行測驗</a:t>
            </a:r>
          </a:p>
        </p:txBody>
      </p:sp>
    </p:spTree>
    <p:extLst>
      <p:ext uri="{BB962C8B-B14F-4D97-AF65-F5344CB8AC3E}">
        <p14:creationId xmlns:p14="http://schemas.microsoft.com/office/powerpoint/2010/main" val="2243794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8400" y="1409700"/>
            <a:ext cx="13035374" cy="7239000"/>
          </a:xfrm>
          <a:custGeom>
            <a:avLst/>
            <a:gdLst/>
            <a:ahLst/>
            <a:cxnLst/>
            <a:rect l="l" t="t" r="r" b="b"/>
            <a:pathLst>
              <a:path w="14488349" h="8412590">
                <a:moveTo>
                  <a:pt x="0" y="0"/>
                </a:moveTo>
                <a:lnTo>
                  <a:pt x="14488348" y="0"/>
                </a:lnTo>
                <a:lnTo>
                  <a:pt x="14488348" y="8412590"/>
                </a:lnTo>
                <a:lnTo>
                  <a:pt x="0" y="8412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8904D7D5-FEED-4100-8F2F-1593E0CD3F3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888" r="-7470" b="-33083"/>
            </a:stretch>
          </a:blipFill>
        </p:spPr>
      </p:sp>
      <p:sp>
        <p:nvSpPr>
          <p:cNvPr id="15" name="圓角矩形 14"/>
          <p:cNvSpPr/>
          <p:nvPr/>
        </p:nvSpPr>
        <p:spPr>
          <a:xfrm>
            <a:off x="4953000" y="3848100"/>
            <a:ext cx="7620000" cy="1828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733800" y="4377779"/>
            <a:ext cx="1005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感謝聆聽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B4136DC-B163-4033-8B14-DAE0FAFC582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47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757A7E18-8E17-45E4-839D-76A4DB73A41E}"/>
              </a:ext>
            </a:extLst>
          </p:cNvPr>
          <p:cNvSpPr/>
          <p:nvPr/>
        </p:nvSpPr>
        <p:spPr>
          <a:xfrm>
            <a:off x="381000" y="6334634"/>
            <a:ext cx="16916400" cy="2695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EBC6073C-B194-44E9-A92A-32762ED82BE1}"/>
              </a:ext>
            </a:extLst>
          </p:cNvPr>
          <p:cNvSpPr/>
          <p:nvPr/>
        </p:nvSpPr>
        <p:spPr>
          <a:xfrm>
            <a:off x="606271" y="6471638"/>
            <a:ext cx="3095331" cy="25253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Box 2"/>
          <p:cNvSpPr txBox="1"/>
          <p:nvPr/>
        </p:nvSpPr>
        <p:spPr>
          <a:xfrm>
            <a:off x="1403070" y="744420"/>
            <a:ext cx="14834966" cy="126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790"/>
              </a:lnSpc>
            </a:pPr>
            <a:r>
              <a:rPr lang="en-US" sz="6500" spc="195" dirty="0" err="1">
                <a:solidFill>
                  <a:srgbClr val="5A3F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測驗</a:t>
            </a:r>
            <a:r>
              <a:rPr lang="zh-TW" altLang="en-US" sz="6500" spc="195" dirty="0">
                <a:solidFill>
                  <a:srgbClr val="5A3F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目的與說明</a:t>
            </a:r>
            <a:endParaRPr lang="en-US" sz="6500" spc="195" dirty="0">
              <a:solidFill>
                <a:srgbClr val="5A3F2B"/>
              </a:solidFill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468236" y="3066735"/>
            <a:ext cx="885631" cy="885631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E9A6D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468236" y="3210140"/>
            <a:ext cx="885631" cy="477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3"/>
              </a:lnSpc>
            </a:pPr>
            <a:r>
              <a:rPr lang="en-US" sz="2429" spc="72">
                <a:solidFill>
                  <a:srgbClr val="FFFFFF"/>
                </a:solidFill>
                <a:latin typeface="Noto Sans T Chinese Bold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72687" y="2822981"/>
            <a:ext cx="14009425" cy="3341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999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學校為了解學生各階段的學習情形與畢業後狀態，進行問卷測驗。</a:t>
            </a:r>
            <a:endParaRPr lang="en-US" altLang="zh-TW" sz="2999" spc="89" dirty="0">
              <a:solidFill>
                <a:srgbClr val="171616"/>
              </a:solidFill>
              <a:latin typeface="Noto Sans T Chinese" panose="02020500000000000000" charset="-120"/>
              <a:ea typeface="Noto Sans T Chinese" panose="02020500000000000000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999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此次</a:t>
            </a:r>
            <a:r>
              <a:rPr lang="zh-TW" altLang="en-US" sz="2999" spc="89" dirty="0">
                <a:latin typeface="Noto Sans T Chinese" panose="02020500000000000000" charset="-120"/>
                <a:ea typeface="Noto Sans T Chinese" panose="02020500000000000000" charset="-120"/>
              </a:rPr>
              <a:t>測驗為了解大一學生於</a:t>
            </a:r>
            <a:r>
              <a:rPr lang="zh-TW" altLang="en-US" sz="2999" spc="89" dirty="0">
                <a:solidFill>
                  <a:schemeClr val="accent2">
                    <a:lumMod val="75000"/>
                  </a:schemeClr>
                </a:solidFill>
                <a:latin typeface="Noto Sans T Chinese" panose="02020500000000000000" charset="-120"/>
                <a:ea typeface="Noto Sans T Chinese" panose="02020500000000000000" charset="-120"/>
              </a:rPr>
              <a:t>入學階段</a:t>
            </a:r>
            <a:r>
              <a:rPr lang="zh-TW" altLang="en-US" sz="2999" spc="89" dirty="0">
                <a:latin typeface="Noto Sans T Chinese" panose="02020500000000000000" charset="-120"/>
                <a:ea typeface="Noto Sans T Chinese" panose="02020500000000000000" charset="-120"/>
              </a:rPr>
              <a:t>對於職場共通職能的自我評估情形</a:t>
            </a:r>
            <a:br>
              <a:rPr lang="en-US" altLang="zh-TW" sz="2999" spc="89" dirty="0">
                <a:latin typeface="Noto Sans T Chinese" panose="02020500000000000000" charset="-120"/>
                <a:ea typeface="Noto Sans T Chinese" panose="02020500000000000000" charset="-120"/>
              </a:rPr>
            </a:br>
            <a:br>
              <a:rPr lang="en-US" altLang="zh-TW" sz="2999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</a:br>
            <a:r>
              <a:rPr lang="zh-TW" altLang="en-US" sz="2999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所蒐集的資料將提供：教育部資料填報、校務研究制定對教學活動辦理之建議。</a:t>
            </a:r>
            <a:endParaRPr lang="en-US" sz="2999" spc="89" dirty="0">
              <a:solidFill>
                <a:srgbClr val="171616"/>
              </a:solidFill>
              <a:latin typeface="Noto Sans T Chinese" panose="02020500000000000000" charset="-120"/>
              <a:ea typeface="Noto Sans T Chinese" panose="02020500000000000000" charset="-120"/>
            </a:endParaRPr>
          </a:p>
          <a:p>
            <a:pPr>
              <a:lnSpc>
                <a:spcPts val="4979"/>
              </a:lnSpc>
            </a:pPr>
            <a:endParaRPr lang="en-US" sz="2999" spc="89" dirty="0">
              <a:solidFill>
                <a:srgbClr val="171616"/>
              </a:solidFill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AA431256-829B-4E2C-BBC5-6A033A160C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35C60372-424B-4B33-8740-2F783198F76C}"/>
              </a:ext>
            </a:extLst>
          </p:cNvPr>
          <p:cNvCxnSpPr/>
          <p:nvPr/>
        </p:nvCxnSpPr>
        <p:spPr>
          <a:xfrm>
            <a:off x="1219200" y="7734300"/>
            <a:ext cx="15316200" cy="0"/>
          </a:xfrm>
          <a:prstGeom prst="line">
            <a:avLst/>
          </a:prstGeom>
          <a:ln w="38100">
            <a:solidFill>
              <a:srgbClr val="5A4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5FF3CF53-5D06-49CA-A505-66CF44C0A0BD}"/>
              </a:ext>
            </a:extLst>
          </p:cNvPr>
          <p:cNvCxnSpPr/>
          <p:nvPr/>
        </p:nvCxnSpPr>
        <p:spPr>
          <a:xfrm>
            <a:off x="2133600" y="7277100"/>
            <a:ext cx="0" cy="838200"/>
          </a:xfrm>
          <a:prstGeom prst="line">
            <a:avLst/>
          </a:prstGeom>
          <a:ln w="38100">
            <a:solidFill>
              <a:srgbClr val="5A4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85E49EC0-2EC8-467A-A68B-143F190C601C}"/>
              </a:ext>
            </a:extLst>
          </p:cNvPr>
          <p:cNvCxnSpPr/>
          <p:nvPr/>
        </p:nvCxnSpPr>
        <p:spPr>
          <a:xfrm>
            <a:off x="16002000" y="7315199"/>
            <a:ext cx="0" cy="838200"/>
          </a:xfrm>
          <a:prstGeom prst="line">
            <a:avLst/>
          </a:prstGeom>
          <a:ln w="38100">
            <a:solidFill>
              <a:srgbClr val="5A4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3FF4FE5D-B15E-441F-81C2-ACE917E01CBA}"/>
              </a:ext>
            </a:extLst>
          </p:cNvPr>
          <p:cNvCxnSpPr/>
          <p:nvPr/>
        </p:nvCxnSpPr>
        <p:spPr>
          <a:xfrm>
            <a:off x="13944600" y="7315199"/>
            <a:ext cx="0" cy="838200"/>
          </a:xfrm>
          <a:prstGeom prst="line">
            <a:avLst/>
          </a:prstGeom>
          <a:ln w="38100">
            <a:solidFill>
              <a:srgbClr val="5A4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8202928B-0DB6-472F-81BE-DFB6160C204D}"/>
              </a:ext>
            </a:extLst>
          </p:cNvPr>
          <p:cNvCxnSpPr/>
          <p:nvPr/>
        </p:nvCxnSpPr>
        <p:spPr>
          <a:xfrm>
            <a:off x="11734800" y="7315199"/>
            <a:ext cx="0" cy="838200"/>
          </a:xfrm>
          <a:prstGeom prst="line">
            <a:avLst/>
          </a:prstGeom>
          <a:ln w="38100">
            <a:solidFill>
              <a:srgbClr val="5A4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8E80A05A-801D-42C3-95A7-C5788B0FC959}"/>
              </a:ext>
            </a:extLst>
          </p:cNvPr>
          <p:cNvCxnSpPr/>
          <p:nvPr/>
        </p:nvCxnSpPr>
        <p:spPr>
          <a:xfrm>
            <a:off x="7467600" y="7333634"/>
            <a:ext cx="0" cy="838200"/>
          </a:xfrm>
          <a:prstGeom prst="line">
            <a:avLst/>
          </a:prstGeom>
          <a:ln w="38100">
            <a:solidFill>
              <a:srgbClr val="5A4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61B8A104-D977-4B05-BFEA-2606ABEDA3F6}"/>
              </a:ext>
            </a:extLst>
          </p:cNvPr>
          <p:cNvCxnSpPr/>
          <p:nvPr/>
        </p:nvCxnSpPr>
        <p:spPr>
          <a:xfrm>
            <a:off x="5029208" y="7277100"/>
            <a:ext cx="0" cy="838200"/>
          </a:xfrm>
          <a:prstGeom prst="line">
            <a:avLst/>
          </a:prstGeom>
          <a:ln w="38100">
            <a:solidFill>
              <a:srgbClr val="5A4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7FBC16C-A2D4-4B08-A5BA-E0E5EB23D657}"/>
              </a:ext>
            </a:extLst>
          </p:cNvPr>
          <p:cNvSpPr txBox="1"/>
          <p:nvPr/>
        </p:nvSpPr>
        <p:spPr>
          <a:xfrm>
            <a:off x="1614869" y="6743701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Noto Sans T Chinese" panose="02020500000000000000" charset="-120"/>
                <a:ea typeface="Noto Sans T Chinese" panose="02020500000000000000" charset="-120"/>
              </a:rPr>
              <a:t>大一入學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C2A978A-31D8-4B4F-BD93-1C45336E2657}"/>
              </a:ext>
            </a:extLst>
          </p:cNvPr>
          <p:cNvSpPr txBox="1"/>
          <p:nvPr/>
        </p:nvSpPr>
        <p:spPr>
          <a:xfrm>
            <a:off x="990600" y="8279992"/>
            <a:ext cx="249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職場共通職能測驗</a:t>
            </a:r>
            <a:endParaRPr lang="zh-TW" altLang="en-US" sz="2000" dirty="0"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1BCEE5B-2A17-4352-A282-2B057DAB9B47}"/>
              </a:ext>
            </a:extLst>
          </p:cNvPr>
          <p:cNvSpPr txBox="1"/>
          <p:nvPr/>
        </p:nvSpPr>
        <p:spPr>
          <a:xfrm>
            <a:off x="6667861" y="6724035"/>
            <a:ext cx="176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Noto Sans T Chinese" panose="02020500000000000000" charset="-120"/>
                <a:ea typeface="Noto Sans T Chinese" panose="02020500000000000000" charset="-120"/>
              </a:rPr>
              <a:t>大四畢業前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6EB70AC2-F42F-43CA-8AF9-31D55CFFA22A}"/>
              </a:ext>
            </a:extLst>
          </p:cNvPr>
          <p:cNvSpPr txBox="1"/>
          <p:nvPr/>
        </p:nvSpPr>
        <p:spPr>
          <a:xfrm>
            <a:off x="6491978" y="8324790"/>
            <a:ext cx="249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職場共通職能測驗</a:t>
            </a:r>
            <a:endParaRPr lang="zh-TW" altLang="en-US" sz="2000" dirty="0"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4BD8748-2298-4A23-B2D8-CC83B4544657}"/>
              </a:ext>
            </a:extLst>
          </p:cNvPr>
          <p:cNvSpPr txBox="1"/>
          <p:nvPr/>
        </p:nvSpPr>
        <p:spPr>
          <a:xfrm>
            <a:off x="4235727" y="6743206"/>
            <a:ext cx="176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Noto Sans T Chinese" panose="02020500000000000000" charset="-120"/>
                <a:ea typeface="Noto Sans T Chinese" panose="02020500000000000000" charset="-120"/>
              </a:rPr>
              <a:t>課程、活動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1D05830-6C95-4B39-B797-DC177984B9E5}"/>
              </a:ext>
            </a:extLst>
          </p:cNvPr>
          <p:cNvSpPr txBox="1"/>
          <p:nvPr/>
        </p:nvSpPr>
        <p:spPr>
          <a:xfrm>
            <a:off x="3846825" y="8324790"/>
            <a:ext cx="249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職場共通職能測驗</a:t>
            </a:r>
            <a:endParaRPr lang="zh-TW" altLang="en-US" sz="2000" dirty="0"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40B1126-AFF4-4A14-9F26-12D707B17DAA}"/>
              </a:ext>
            </a:extLst>
          </p:cNvPr>
          <p:cNvSpPr txBox="1"/>
          <p:nvPr/>
        </p:nvSpPr>
        <p:spPr>
          <a:xfrm>
            <a:off x="10891917" y="6731411"/>
            <a:ext cx="176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Noto Sans T Chinese" panose="02020500000000000000" charset="-120"/>
                <a:ea typeface="Noto Sans T Chinese" panose="02020500000000000000" charset="-120"/>
              </a:rPr>
              <a:t>畢業第一年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34B4059B-3AFA-468C-A478-2F3928EBA763}"/>
              </a:ext>
            </a:extLst>
          </p:cNvPr>
          <p:cNvSpPr txBox="1"/>
          <p:nvPr/>
        </p:nvSpPr>
        <p:spPr>
          <a:xfrm>
            <a:off x="13168643" y="6731411"/>
            <a:ext cx="176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Noto Sans T Chinese" panose="02020500000000000000" charset="-120"/>
                <a:ea typeface="Noto Sans T Chinese" panose="02020500000000000000" charset="-120"/>
              </a:rPr>
              <a:t>畢業第三年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B8C50556-1D1F-43AE-8496-00DD5178F100}"/>
              </a:ext>
            </a:extLst>
          </p:cNvPr>
          <p:cNvSpPr txBox="1"/>
          <p:nvPr/>
        </p:nvSpPr>
        <p:spPr>
          <a:xfrm>
            <a:off x="15169306" y="6731411"/>
            <a:ext cx="176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Noto Sans T Chinese" panose="02020500000000000000" charset="-120"/>
                <a:ea typeface="Noto Sans T Chinese" panose="02020500000000000000" charset="-120"/>
              </a:rPr>
              <a:t>畢業第五年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61D02C80-31EF-40D5-AB51-04B9D53161F1}"/>
              </a:ext>
            </a:extLst>
          </p:cNvPr>
          <p:cNvSpPr txBox="1"/>
          <p:nvPr/>
        </p:nvSpPr>
        <p:spPr>
          <a:xfrm>
            <a:off x="11013095" y="8352658"/>
            <a:ext cx="249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畢業流向問卷</a:t>
            </a:r>
            <a:endParaRPr lang="zh-TW" altLang="en-US" sz="2000" dirty="0"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FD60E2F7-3A5C-4782-9142-08142F2CA154}"/>
              </a:ext>
            </a:extLst>
          </p:cNvPr>
          <p:cNvSpPr txBox="1"/>
          <p:nvPr/>
        </p:nvSpPr>
        <p:spPr>
          <a:xfrm>
            <a:off x="13100489" y="8352658"/>
            <a:ext cx="249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畢業流向問卷</a:t>
            </a:r>
            <a:endParaRPr lang="zh-TW" altLang="en-US" sz="2000" dirty="0"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F6873360-766C-4E6F-B6B8-A5DF4689CDCB}"/>
              </a:ext>
            </a:extLst>
          </p:cNvPr>
          <p:cNvSpPr txBox="1"/>
          <p:nvPr/>
        </p:nvSpPr>
        <p:spPr>
          <a:xfrm>
            <a:off x="15211512" y="8343778"/>
            <a:ext cx="249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畢業流向問卷</a:t>
            </a:r>
            <a:endParaRPr lang="zh-TW" altLang="en-US" sz="2000" dirty="0"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CD778618-6984-4AFD-8D6F-BE8458AE9A27}"/>
              </a:ext>
            </a:extLst>
          </p:cNvPr>
          <p:cNvCxnSpPr/>
          <p:nvPr/>
        </p:nvCxnSpPr>
        <p:spPr>
          <a:xfrm>
            <a:off x="9677400" y="7333634"/>
            <a:ext cx="0" cy="838200"/>
          </a:xfrm>
          <a:prstGeom prst="line">
            <a:avLst/>
          </a:prstGeom>
          <a:ln w="38100">
            <a:solidFill>
              <a:srgbClr val="5A40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A64BE753-21A7-4038-A24E-D0F0ADF99DEB}"/>
              </a:ext>
            </a:extLst>
          </p:cNvPr>
          <p:cNvSpPr txBox="1"/>
          <p:nvPr/>
        </p:nvSpPr>
        <p:spPr>
          <a:xfrm>
            <a:off x="9357852" y="6730422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Noto Sans T Chinese" panose="02020500000000000000" charset="-120"/>
                <a:ea typeface="Noto Sans T Chinese" panose="02020500000000000000" charset="-120"/>
              </a:rPr>
              <a:t>畢業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B4D7F62E-91CF-40C3-98C8-F214ECDEB240}"/>
              </a:ext>
            </a:extLst>
          </p:cNvPr>
          <p:cNvSpPr txBox="1"/>
          <p:nvPr/>
        </p:nvSpPr>
        <p:spPr>
          <a:xfrm>
            <a:off x="8925701" y="8352658"/>
            <a:ext cx="2499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畢業離校問卷</a:t>
            </a:r>
            <a:endParaRPr lang="zh-TW" altLang="en-US" sz="2000" dirty="0"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1669" y="1132380"/>
            <a:ext cx="14834966" cy="126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790"/>
              </a:lnSpc>
            </a:pPr>
            <a:r>
              <a:rPr lang="en-US" sz="6500" spc="195" dirty="0" err="1">
                <a:solidFill>
                  <a:srgbClr val="5A3F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測驗</a:t>
            </a:r>
            <a:r>
              <a:rPr lang="zh-TW" altLang="en-US" sz="6500" spc="195" dirty="0">
                <a:solidFill>
                  <a:srgbClr val="5A3F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時長與完成時間</a:t>
            </a:r>
            <a:endParaRPr lang="en-US" sz="6500" spc="195" dirty="0">
              <a:solidFill>
                <a:srgbClr val="5A3F2B"/>
              </a:solidFill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461669" y="4051782"/>
            <a:ext cx="885631" cy="885631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E9A6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461669" y="4195186"/>
            <a:ext cx="885631" cy="477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3"/>
              </a:lnSpc>
            </a:pPr>
            <a:r>
              <a:rPr lang="en-US" sz="2429" spc="72">
                <a:solidFill>
                  <a:srgbClr val="FFFFFF"/>
                </a:solidFill>
                <a:latin typeface="Noto Sans T Chinese Bold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16906" y="4201087"/>
            <a:ext cx="14009425" cy="5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79"/>
              </a:lnSpc>
            </a:pPr>
            <a:r>
              <a:rPr lang="zh-TW" altLang="en-US" sz="3200" spc="89" dirty="0">
                <a:solidFill>
                  <a:srgbClr val="171616"/>
                </a:solidFill>
                <a:ea typeface="Noto Sans T Chinese"/>
              </a:rPr>
              <a:t>本次測驗於</a:t>
            </a:r>
            <a:r>
              <a:rPr lang="en-US" altLang="zh-TW" sz="3200" spc="89" dirty="0" err="1">
                <a:solidFill>
                  <a:srgbClr val="171616"/>
                </a:solidFill>
                <a:ea typeface="Noto Sans T Chinese"/>
              </a:rPr>
              <a:t>iTNUA</a:t>
            </a:r>
            <a:r>
              <a:rPr lang="zh-TW" altLang="en-US" sz="3200" spc="89" dirty="0">
                <a:solidFill>
                  <a:schemeClr val="accent2">
                    <a:lumMod val="75000"/>
                  </a:schemeClr>
                </a:solidFill>
                <a:ea typeface="Noto Sans T Chinese"/>
              </a:rPr>
              <a:t>「新藝學園」</a:t>
            </a:r>
            <a:r>
              <a:rPr lang="zh-TW" altLang="en-US" sz="3200" spc="89" dirty="0">
                <a:solidFill>
                  <a:srgbClr val="171616"/>
                </a:solidFill>
                <a:ea typeface="Noto Sans T Chinese"/>
              </a:rPr>
              <a:t>中，</a:t>
            </a:r>
            <a:r>
              <a:rPr lang="en-US" sz="3200" spc="89" dirty="0">
                <a:solidFill>
                  <a:srgbClr val="171616"/>
                </a:solidFill>
                <a:ea typeface="Noto Sans T Chinese"/>
              </a:rPr>
              <a:t>題目共有</a:t>
            </a:r>
            <a:r>
              <a:rPr lang="en-US" sz="3200" spc="89" dirty="0">
                <a:solidFill>
                  <a:srgbClr val="171616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54</a:t>
            </a:r>
            <a:r>
              <a:rPr lang="en-US" sz="3200" spc="89" dirty="0">
                <a:solidFill>
                  <a:srgbClr val="171616"/>
                </a:solidFill>
                <a:ea typeface="Noto Sans T Chinese"/>
              </a:rPr>
              <a:t>題，測驗時間約10分鐘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61669" y="6849868"/>
            <a:ext cx="885631" cy="885631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BE9A6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461669" y="6993273"/>
            <a:ext cx="885631" cy="477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3"/>
              </a:lnSpc>
            </a:pPr>
            <a:r>
              <a:rPr lang="en-US" sz="2429" spc="72">
                <a:solidFill>
                  <a:srgbClr val="FFFFFF"/>
                </a:solidFill>
                <a:latin typeface="Noto Sans T Chinese Bold"/>
              </a:rPr>
              <a:t>03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AA431256-829B-4E2C-BBC5-6A033A160C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B27F9A-F1C1-49E8-A758-57687FDDC67D}"/>
              </a:ext>
            </a:extLst>
          </p:cNvPr>
          <p:cNvSpPr txBox="1"/>
          <p:nvPr/>
        </p:nvSpPr>
        <p:spPr>
          <a:xfrm>
            <a:off x="2841487" y="6588791"/>
            <a:ext cx="13642294" cy="222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請每一位新生於</a:t>
            </a:r>
            <a:r>
              <a:rPr lang="en-US" altLang="zh-TW" sz="3200" dirty="0">
                <a:solidFill>
                  <a:schemeClr val="accent2">
                    <a:lumMod val="75000"/>
                  </a:schemeClr>
                </a:solidFill>
                <a:latin typeface="Noto Sans T Chinese" panose="02020500000000000000" charset="-120"/>
                <a:ea typeface="Noto Sans T Chinese" panose="02020500000000000000" charset="-120"/>
              </a:rPr>
              <a:t>9/8(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Noto Sans T Chinese" panose="02020500000000000000" charset="-120"/>
                <a:ea typeface="Noto Sans T Chinese" panose="02020500000000000000" charset="-120"/>
              </a:rPr>
              <a:t>五</a:t>
            </a:r>
            <a:r>
              <a:rPr lang="en-US" altLang="zh-TW" sz="3200" dirty="0">
                <a:solidFill>
                  <a:schemeClr val="accent2">
                    <a:lumMod val="75000"/>
                  </a:schemeClr>
                </a:solidFill>
                <a:latin typeface="Noto Sans T Chinese" panose="02020500000000000000" charset="-120"/>
                <a:ea typeface="Noto Sans T Chinese" panose="02020500000000000000" charset="-120"/>
              </a:rPr>
              <a:t>)</a:t>
            </a:r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新生始業式最後一天，完成問卷填寫。</a:t>
            </a:r>
            <a:endParaRPr lang="en-US" altLang="zh-TW" sz="3200" dirty="0">
              <a:latin typeface="Noto Sans T Chinese" panose="02020500000000000000" charset="-120"/>
              <a:ea typeface="Noto Sans T Chinese" panose="02020500000000000000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solidFill>
                  <a:schemeClr val="accent2">
                    <a:lumMod val="75000"/>
                  </a:schemeClr>
                </a:solidFill>
                <a:latin typeface="Noto Sans T Chinese" panose="02020500000000000000" charset="-120"/>
                <a:ea typeface="Noto Sans T Chinese" panose="02020500000000000000" charset="-120"/>
              </a:rPr>
              <a:t>9/1(</a:t>
            </a:r>
            <a:r>
              <a:rPr lang="zh-TW" altLang="en-US" sz="3200" dirty="0">
                <a:solidFill>
                  <a:schemeClr val="accent2">
                    <a:lumMod val="75000"/>
                  </a:schemeClr>
                </a:solidFill>
                <a:latin typeface="Noto Sans T Chinese" panose="02020500000000000000" charset="-120"/>
                <a:ea typeface="Noto Sans T Chinese" panose="02020500000000000000" charset="-120"/>
              </a:rPr>
              <a:t>五</a:t>
            </a:r>
            <a:r>
              <a:rPr lang="en-US" altLang="zh-TW" sz="3200" dirty="0">
                <a:solidFill>
                  <a:schemeClr val="accent2">
                    <a:lumMod val="75000"/>
                  </a:schemeClr>
                </a:solidFill>
                <a:latin typeface="Noto Sans T Chinese" panose="02020500000000000000" charset="-120"/>
                <a:ea typeface="Noto Sans T Chinese" panose="02020500000000000000" charset="-120"/>
              </a:rPr>
              <a:t>)</a:t>
            </a:r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校務研究辦公室會提供各系新生未填答名冊，請輔導員提醒未填者完成填答。</a:t>
            </a:r>
          </a:p>
        </p:txBody>
      </p:sp>
    </p:spTree>
    <p:extLst>
      <p:ext uri="{BB962C8B-B14F-4D97-AF65-F5344CB8AC3E}">
        <p14:creationId xmlns:p14="http://schemas.microsoft.com/office/powerpoint/2010/main" val="3797881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/>
          <p:cNvSpPr txBox="1"/>
          <p:nvPr/>
        </p:nvSpPr>
        <p:spPr>
          <a:xfrm>
            <a:off x="1219200" y="800100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進入問卷方式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B0B0EF2D-2A93-4874-991D-A0DB82CA87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8D0C99C-9595-449A-A470-AB5CE7DD28C2}"/>
              </a:ext>
            </a:extLst>
          </p:cNvPr>
          <p:cNvSpPr txBox="1"/>
          <p:nvPr/>
        </p:nvSpPr>
        <p:spPr>
          <a:xfrm>
            <a:off x="1219200" y="2338060"/>
            <a:ext cx="16844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err="1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iTnua</a:t>
            </a:r>
            <a:r>
              <a:rPr lang="en-US" altLang="zh-TW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 – </a:t>
            </a:r>
            <a:r>
              <a:rPr lang="zh-TW" altLang="en-US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新藝學園 </a:t>
            </a:r>
            <a:r>
              <a:rPr lang="en-US" altLang="zh-TW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–</a:t>
            </a:r>
            <a:r>
              <a:rPr lang="zh-TW" altLang="en-US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 </a:t>
            </a:r>
            <a:r>
              <a:rPr lang="en-US" altLang="zh-TW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112</a:t>
            </a:r>
            <a:r>
              <a:rPr lang="zh-TW" altLang="en-US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學年度新生始業教育 </a:t>
            </a:r>
            <a:r>
              <a:rPr lang="en-US" altLang="zh-TW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-</a:t>
            </a:r>
            <a:r>
              <a:rPr lang="zh-TW" altLang="en-US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 </a:t>
            </a:r>
            <a:r>
              <a:rPr lang="en-US" altLang="zh-TW" sz="3200" dirty="0" err="1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Ucan</a:t>
            </a:r>
            <a:r>
              <a:rPr lang="zh-TW" altLang="en-US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共通職能問卷</a:t>
            </a:r>
            <a:r>
              <a:rPr lang="en-US" altLang="zh-TW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&lt;</a:t>
            </a:r>
            <a:r>
              <a:rPr lang="zh-TW" altLang="en-US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校務研究辦公室</a:t>
            </a:r>
            <a:r>
              <a:rPr lang="en-US" altLang="zh-TW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&gt;</a:t>
            </a:r>
            <a:r>
              <a:rPr lang="zh-TW" altLang="en-US" sz="3200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 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F639A4B-DDE1-4408-8440-48314D99E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4"/>
          <a:stretch/>
        </p:blipFill>
        <p:spPr>
          <a:xfrm>
            <a:off x="1219199" y="3314699"/>
            <a:ext cx="14506871" cy="56388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43F9C0A-CE4D-44BB-B6A6-84E5BCEC8DD7}"/>
              </a:ext>
            </a:extLst>
          </p:cNvPr>
          <p:cNvSpPr/>
          <p:nvPr/>
        </p:nvSpPr>
        <p:spPr>
          <a:xfrm>
            <a:off x="6324600" y="8191500"/>
            <a:ext cx="838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5D58026-D527-474C-BABA-35EF1020AD88}"/>
              </a:ext>
            </a:extLst>
          </p:cNvPr>
          <p:cNvSpPr/>
          <p:nvPr/>
        </p:nvSpPr>
        <p:spPr>
          <a:xfrm>
            <a:off x="2019300" y="8078638"/>
            <a:ext cx="4724400" cy="609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447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120645" y="1220750"/>
            <a:ext cx="7306560" cy="1050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50"/>
              </a:lnSpc>
            </a:pPr>
            <a:r>
              <a:rPr lang="en-US" sz="6500">
                <a:solidFill>
                  <a:srgbClr val="5A3F2B"/>
                </a:solidFill>
                <a:ea typeface="Noto Sans T Chinese Bold"/>
              </a:rPr>
              <a:t>八大共通職能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1259539"/>
            <a:ext cx="9486899" cy="7529790"/>
            <a:chOff x="-1" y="-38100"/>
            <a:chExt cx="12907988" cy="10287726"/>
          </a:xfrm>
        </p:grpSpPr>
        <p:sp>
          <p:nvSpPr>
            <p:cNvPr id="6" name="TextBox 6"/>
            <p:cNvSpPr txBox="1"/>
            <p:nvPr/>
          </p:nvSpPr>
          <p:spPr>
            <a:xfrm>
              <a:off x="1777780" y="183476"/>
              <a:ext cx="2628561" cy="1086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76"/>
                </a:lnSpc>
              </a:pPr>
              <a:r>
                <a:rPr lang="en-US" sz="2197" dirty="0" err="1">
                  <a:solidFill>
                    <a:srgbClr val="171616"/>
                  </a:solidFill>
                  <a:ea typeface="Noto Sans T Chinese"/>
                </a:rPr>
                <a:t>資訊科技應用</a:t>
              </a:r>
              <a:endParaRPr lang="en-US" sz="2197" dirty="0">
                <a:solidFill>
                  <a:srgbClr val="171616"/>
                </a:solidFill>
                <a:ea typeface="Noto Sans T Chinese"/>
              </a:endParaRPr>
            </a:p>
            <a:p>
              <a:pPr algn="ctr">
                <a:lnSpc>
                  <a:spcPts val="3076"/>
                </a:lnSpc>
              </a:pPr>
              <a:r>
                <a:rPr lang="en-US" sz="2197" dirty="0">
                  <a:solidFill>
                    <a:srgbClr val="171616"/>
                  </a:solidFill>
                  <a:latin typeface="Noto Sans T Chinese"/>
                </a:rPr>
                <a:t>8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0468158" y="2323393"/>
              <a:ext cx="2439829" cy="1086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76"/>
                </a:lnSpc>
              </a:pPr>
              <a:r>
                <a:rPr lang="en-US" sz="2197" dirty="0" err="1">
                  <a:solidFill>
                    <a:srgbClr val="171616"/>
                  </a:solidFill>
                  <a:ea typeface="Noto Sans T Chinese"/>
                </a:rPr>
                <a:t>工作責任紀律</a:t>
              </a:r>
              <a:endParaRPr lang="en-US" sz="2197" dirty="0">
                <a:solidFill>
                  <a:srgbClr val="171616"/>
                </a:solidFill>
                <a:ea typeface="Noto Sans T Chinese"/>
              </a:endParaRPr>
            </a:p>
            <a:p>
              <a:pPr algn="ctr">
                <a:lnSpc>
                  <a:spcPts val="3076"/>
                </a:lnSpc>
              </a:pPr>
              <a:r>
                <a:rPr lang="en-US" sz="2197" dirty="0">
                  <a:solidFill>
                    <a:srgbClr val="171616"/>
                  </a:solidFill>
                  <a:latin typeface="Noto Sans T Chinese"/>
                </a:rPr>
                <a:t>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689736" y="6127711"/>
              <a:ext cx="1949937" cy="1086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76"/>
                </a:lnSpc>
              </a:pPr>
              <a:r>
                <a:rPr lang="en-US" sz="2197" dirty="0" err="1">
                  <a:solidFill>
                    <a:srgbClr val="171616"/>
                  </a:solidFill>
                  <a:ea typeface="Noto Sans T Chinese"/>
                </a:rPr>
                <a:t>持續學習</a:t>
              </a:r>
              <a:endParaRPr lang="en-US" sz="2197" dirty="0">
                <a:solidFill>
                  <a:srgbClr val="171616"/>
                </a:solidFill>
                <a:ea typeface="Noto Sans T Chinese"/>
              </a:endParaRPr>
            </a:p>
            <a:p>
              <a:pPr algn="ctr">
                <a:lnSpc>
                  <a:spcPts val="3076"/>
                </a:lnSpc>
              </a:pPr>
              <a:r>
                <a:rPr lang="en-US" sz="2197" dirty="0">
                  <a:solidFill>
                    <a:srgbClr val="171616"/>
                  </a:solidFill>
                  <a:latin typeface="Noto Sans T Chinese"/>
                </a:rPr>
                <a:t>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61732" y="7125857"/>
              <a:ext cx="1671036" cy="1086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76"/>
                </a:lnSpc>
              </a:pPr>
              <a:r>
                <a:rPr lang="en-US" sz="2197" dirty="0" err="1">
                  <a:solidFill>
                    <a:srgbClr val="171616"/>
                  </a:solidFill>
                  <a:ea typeface="Noto Sans T Chinese"/>
                </a:rPr>
                <a:t>溝通表達</a:t>
              </a:r>
              <a:endParaRPr lang="en-US" sz="2197" dirty="0">
                <a:solidFill>
                  <a:srgbClr val="171616"/>
                </a:solidFill>
                <a:ea typeface="Noto Sans T Chinese"/>
              </a:endParaRPr>
            </a:p>
            <a:p>
              <a:pPr algn="ctr">
                <a:lnSpc>
                  <a:spcPts val="3076"/>
                </a:lnSpc>
              </a:pPr>
              <a:r>
                <a:rPr lang="en-US" sz="2197" dirty="0">
                  <a:solidFill>
                    <a:srgbClr val="171616"/>
                  </a:solidFill>
                  <a:latin typeface="Noto Sans T Chinese"/>
                </a:rPr>
                <a:t>7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" y="3372987"/>
              <a:ext cx="1806728" cy="1086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76"/>
                </a:lnSpc>
              </a:pPr>
              <a:r>
                <a:rPr lang="en-US" sz="2197" dirty="0" err="1">
                  <a:solidFill>
                    <a:srgbClr val="171616"/>
                  </a:solidFill>
                  <a:ea typeface="Noto Sans T Chinese"/>
                </a:rPr>
                <a:t>團隊合作</a:t>
              </a:r>
              <a:endParaRPr lang="en-US" sz="2197" dirty="0">
                <a:solidFill>
                  <a:srgbClr val="171616"/>
                </a:solidFill>
                <a:ea typeface="Noto Sans T Chinese"/>
              </a:endParaRPr>
            </a:p>
            <a:p>
              <a:pPr algn="ctr">
                <a:lnSpc>
                  <a:spcPts val="3076"/>
                </a:lnSpc>
              </a:pPr>
              <a:r>
                <a:rPr lang="en-US" sz="2197" dirty="0">
                  <a:solidFill>
                    <a:srgbClr val="171616"/>
                  </a:solidFill>
                  <a:latin typeface="Noto Sans T Chinese"/>
                </a:rPr>
                <a:t>7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070412" y="-38100"/>
              <a:ext cx="1839739" cy="1086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76"/>
                </a:lnSpc>
              </a:pPr>
              <a:r>
                <a:rPr lang="en-US" sz="2197" dirty="0" err="1">
                  <a:solidFill>
                    <a:srgbClr val="171616"/>
                  </a:solidFill>
                  <a:ea typeface="Noto Sans T Chinese"/>
                </a:rPr>
                <a:t>人際互動</a:t>
              </a:r>
              <a:endParaRPr lang="en-US" sz="2197" dirty="0">
                <a:solidFill>
                  <a:srgbClr val="171616"/>
                </a:solidFill>
                <a:ea typeface="Noto Sans T Chinese"/>
              </a:endParaRPr>
            </a:p>
            <a:p>
              <a:pPr algn="ctr">
                <a:lnSpc>
                  <a:spcPts val="3076"/>
                </a:lnSpc>
              </a:pPr>
              <a:r>
                <a:rPr lang="en-US" sz="2197" dirty="0">
                  <a:solidFill>
                    <a:srgbClr val="171616"/>
                  </a:solidFill>
                  <a:latin typeface="Noto Sans T Chinese"/>
                </a:rPr>
                <a:t>6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584085" y="8781300"/>
              <a:ext cx="1798830" cy="1086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76"/>
                </a:lnSpc>
              </a:pPr>
              <a:r>
                <a:rPr lang="en-US" sz="2197" dirty="0" err="1">
                  <a:solidFill>
                    <a:srgbClr val="171616"/>
                  </a:solidFill>
                  <a:ea typeface="Noto Sans T Chinese"/>
                </a:rPr>
                <a:t>問題解決</a:t>
              </a:r>
              <a:endParaRPr lang="en-US" sz="2197" dirty="0">
                <a:solidFill>
                  <a:srgbClr val="171616"/>
                </a:solidFill>
                <a:ea typeface="Noto Sans T Chinese"/>
              </a:endParaRPr>
            </a:p>
            <a:p>
              <a:pPr algn="ctr">
                <a:lnSpc>
                  <a:spcPts val="3076"/>
                </a:lnSpc>
              </a:pPr>
              <a:r>
                <a:rPr lang="en-US" sz="2197" dirty="0">
                  <a:solidFill>
                    <a:srgbClr val="171616"/>
                  </a:solidFill>
                  <a:latin typeface="Noto Sans T Chinese"/>
                </a:rPr>
                <a:t>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687768" y="9163320"/>
              <a:ext cx="1273752" cy="10863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76"/>
                </a:lnSpc>
              </a:pPr>
              <a:r>
                <a:rPr lang="en-US" sz="2197" dirty="0" err="1">
                  <a:solidFill>
                    <a:srgbClr val="171616"/>
                  </a:solidFill>
                  <a:ea typeface="Noto Sans T Chinese"/>
                </a:rPr>
                <a:t>創新</a:t>
              </a:r>
              <a:endParaRPr lang="en-US" sz="2197" dirty="0">
                <a:solidFill>
                  <a:srgbClr val="171616"/>
                </a:solidFill>
                <a:ea typeface="Noto Sans T Chinese"/>
              </a:endParaRPr>
            </a:p>
            <a:p>
              <a:pPr algn="ctr">
                <a:lnSpc>
                  <a:spcPts val="3076"/>
                </a:lnSpc>
              </a:pPr>
              <a:r>
                <a:rPr lang="en-US" sz="2197" dirty="0">
                  <a:solidFill>
                    <a:srgbClr val="171616"/>
                  </a:solidFill>
                  <a:latin typeface="Noto Sans T Chinese"/>
                </a:rPr>
                <a:t>6</a:t>
              </a:r>
            </a:p>
          </p:txBody>
        </p: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2140112" y="971442"/>
              <a:ext cx="8058272" cy="8058272"/>
              <a:chOff x="0" y="0"/>
              <a:chExt cx="2540000" cy="254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270000" y="0"/>
                <a:ext cx="863944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863944" h="1270000">
                    <a:moveTo>
                      <a:pt x="0" y="0"/>
                    </a:moveTo>
                    <a:lnTo>
                      <a:pt x="0" y="0"/>
                    </a:lnTo>
                    <a:cubicBezTo>
                      <a:pt x="320454" y="0"/>
                      <a:pt x="629063" y="121144"/>
                      <a:pt x="863944" y="339139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422916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270000" y="297124"/>
                <a:ext cx="1269958" cy="972876"/>
              </a:xfrm>
              <a:custGeom>
                <a:avLst/>
                <a:gdLst/>
                <a:ahLst/>
                <a:cxnLst/>
                <a:rect l="l" t="t" r="r" b="b"/>
                <a:pathLst>
                  <a:path w="1269958" h="972876">
                    <a:moveTo>
                      <a:pt x="816340" y="0"/>
                    </a:moveTo>
                    <a:cubicBezTo>
                      <a:pt x="1101135" y="238970"/>
                      <a:pt x="1266917" y="590730"/>
                      <a:pt x="1269958" y="962490"/>
                    </a:cubicBezTo>
                    <a:lnTo>
                      <a:pt x="0" y="972876"/>
                    </a:lnTo>
                    <a:close/>
                  </a:path>
                </a:pathLst>
              </a:custGeom>
              <a:solidFill>
                <a:srgbClr val="A28054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270000" y="1196156"/>
                <a:ext cx="1289468" cy="990451"/>
              </a:xfrm>
              <a:custGeom>
                <a:avLst/>
                <a:gdLst/>
                <a:ahLst/>
                <a:cxnLst/>
                <a:rect l="l" t="t" r="r" b="b"/>
                <a:pathLst>
                  <a:path w="1289468" h="990451">
                    <a:moveTo>
                      <a:pt x="1267851" y="0"/>
                    </a:moveTo>
                    <a:cubicBezTo>
                      <a:pt x="1289468" y="371144"/>
                      <a:pt x="1147374" y="733122"/>
                      <a:pt x="879052" y="990451"/>
                    </a:cubicBezTo>
                    <a:lnTo>
                      <a:pt x="0" y="73844"/>
                    </a:lnTo>
                    <a:close/>
                  </a:path>
                </a:pathLst>
              </a:custGeom>
              <a:solidFill>
                <a:srgbClr val="5A3F2B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1270000" y="1270000"/>
                <a:ext cx="923765" cy="1267205"/>
              </a:xfrm>
              <a:custGeom>
                <a:avLst/>
                <a:gdLst/>
                <a:ahLst/>
                <a:cxnLst/>
                <a:rect l="l" t="t" r="r" b="b"/>
                <a:pathLst>
                  <a:path w="923765" h="1267205">
                    <a:moveTo>
                      <a:pt x="923765" y="871527"/>
                    </a:moveTo>
                    <a:cubicBezTo>
                      <a:pt x="703855" y="1104617"/>
                      <a:pt x="403959" y="1245957"/>
                      <a:pt x="84209" y="126720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519964" y="1270000"/>
                <a:ext cx="897474" cy="1298615"/>
              </a:xfrm>
              <a:custGeom>
                <a:avLst/>
                <a:gdLst/>
                <a:ahLst/>
                <a:cxnLst/>
                <a:rect l="l" t="t" r="r" b="b"/>
                <a:pathLst>
                  <a:path w="897474" h="1298615">
                    <a:moveTo>
                      <a:pt x="897474" y="1261413"/>
                    </a:moveTo>
                    <a:cubicBezTo>
                      <a:pt x="579186" y="1298615"/>
                      <a:pt x="258601" y="1214118"/>
                      <a:pt x="0" y="1024864"/>
                    </a:cubicBezTo>
                    <a:lnTo>
                      <a:pt x="750036" y="0"/>
                    </a:lnTo>
                    <a:close/>
                  </a:path>
                </a:pathLst>
              </a:custGeom>
              <a:solidFill>
                <a:srgbClr val="422916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9835" y="1270000"/>
                <a:ext cx="1260165" cy="1061070"/>
              </a:xfrm>
              <a:custGeom>
                <a:avLst/>
                <a:gdLst/>
                <a:ahLst/>
                <a:cxnLst/>
                <a:rect l="l" t="t" r="r" b="b"/>
                <a:pathLst>
                  <a:path w="1260165" h="1061070">
                    <a:moveTo>
                      <a:pt x="562289" y="1061070"/>
                    </a:moveTo>
                    <a:cubicBezTo>
                      <a:pt x="251677" y="856777"/>
                      <a:pt x="46178" y="526642"/>
                      <a:pt x="0" y="157748"/>
                    </a:cubicBezTo>
                    <a:lnTo>
                      <a:pt x="1260165" y="0"/>
                    </a:lnTo>
                    <a:close/>
                  </a:path>
                </a:pathLst>
              </a:custGeom>
              <a:solidFill>
                <a:srgbClr val="735641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-45263" y="461643"/>
                <a:ext cx="1315263" cy="1028890"/>
              </a:xfrm>
              <a:custGeom>
                <a:avLst/>
                <a:gdLst/>
                <a:ahLst/>
                <a:cxnLst/>
                <a:rect l="l" t="t" r="r" b="b"/>
                <a:pathLst>
                  <a:path w="1315263" h="1028890">
                    <a:moveTo>
                      <a:pt x="64557" y="1028890"/>
                    </a:moveTo>
                    <a:cubicBezTo>
                      <a:pt x="0" y="662766"/>
                      <a:pt x="99110" y="286739"/>
                      <a:pt x="335743" y="0"/>
                    </a:cubicBezTo>
                    <a:lnTo>
                      <a:pt x="1315263" y="808357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251304" y="0"/>
                <a:ext cx="1018696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018696" h="1270000">
                    <a:moveTo>
                      <a:pt x="0" y="511609"/>
                    </a:moveTo>
                    <a:cubicBezTo>
                      <a:pt x="239629" y="189730"/>
                      <a:pt x="617286" y="40"/>
                      <a:pt x="1018569" y="0"/>
                    </a:cubicBezTo>
                    <a:lnTo>
                      <a:pt x="1018696" y="1270000"/>
                    </a:lnTo>
                    <a:close/>
                  </a:path>
                </a:pathLst>
              </a:custGeom>
              <a:solidFill>
                <a:srgbClr val="A28054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11249500" y="3233813"/>
            <a:ext cx="5204844" cy="5674812"/>
            <a:chOff x="0" y="0"/>
            <a:chExt cx="6939792" cy="7566416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6939792" cy="7566416"/>
              <a:chOff x="0" y="0"/>
              <a:chExt cx="1282257" cy="139803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282257" cy="1398038"/>
              </a:xfrm>
              <a:custGeom>
                <a:avLst/>
                <a:gdLst/>
                <a:ahLst/>
                <a:cxnLst/>
                <a:rect l="l" t="t" r="r" b="b"/>
                <a:pathLst>
                  <a:path w="1282257" h="1398038">
                    <a:moveTo>
                      <a:pt x="81099" y="0"/>
                    </a:moveTo>
                    <a:lnTo>
                      <a:pt x="1201158" y="0"/>
                    </a:lnTo>
                    <a:cubicBezTo>
                      <a:pt x="1222667" y="0"/>
                      <a:pt x="1243295" y="8544"/>
                      <a:pt x="1258504" y="23753"/>
                    </a:cubicBezTo>
                    <a:cubicBezTo>
                      <a:pt x="1273713" y="38963"/>
                      <a:pt x="1282257" y="59590"/>
                      <a:pt x="1282257" y="81099"/>
                    </a:cubicBezTo>
                    <a:lnTo>
                      <a:pt x="1282257" y="1316938"/>
                    </a:lnTo>
                    <a:cubicBezTo>
                      <a:pt x="1282257" y="1338447"/>
                      <a:pt x="1273713" y="1359075"/>
                      <a:pt x="1258504" y="1374284"/>
                    </a:cubicBezTo>
                    <a:cubicBezTo>
                      <a:pt x="1243295" y="1389493"/>
                      <a:pt x="1222667" y="1398038"/>
                      <a:pt x="1201158" y="1398038"/>
                    </a:cubicBezTo>
                    <a:lnTo>
                      <a:pt x="81099" y="1398038"/>
                    </a:lnTo>
                    <a:cubicBezTo>
                      <a:pt x="36309" y="1398038"/>
                      <a:pt x="0" y="1361728"/>
                      <a:pt x="0" y="1316938"/>
                    </a:cubicBezTo>
                    <a:lnTo>
                      <a:pt x="0" y="81099"/>
                    </a:lnTo>
                    <a:cubicBezTo>
                      <a:pt x="0" y="36309"/>
                      <a:pt x="36309" y="0"/>
                      <a:pt x="8109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114300"/>
                <a:ext cx="812800" cy="9271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033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1148033" y="122011"/>
              <a:ext cx="5791759" cy="68773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164"/>
                </a:lnSpc>
              </a:pPr>
              <a:r>
                <a:rPr lang="en-US" sz="3443" spc="344" dirty="0">
                  <a:solidFill>
                    <a:srgbClr val="5A3F2B"/>
                  </a:solidFill>
                  <a:latin typeface="Noto Sans T Chinese"/>
                </a:rPr>
                <a:t> 1. </a:t>
              </a:r>
              <a:r>
                <a:rPr lang="en-US" sz="3443" spc="344" dirty="0" err="1">
                  <a:solidFill>
                    <a:srgbClr val="5A3F2B"/>
                  </a:solidFill>
                  <a:latin typeface="Noto Sans T Chinese"/>
                </a:rPr>
                <a:t>人際互動</a:t>
              </a:r>
              <a:endParaRPr lang="en-US" sz="3443" spc="344" dirty="0">
                <a:solidFill>
                  <a:srgbClr val="5A3F2B"/>
                </a:solidFill>
                <a:latin typeface="Noto Sans T Chinese"/>
              </a:endParaRPr>
            </a:p>
            <a:p>
              <a:pPr>
                <a:lnSpc>
                  <a:spcPts val="5164"/>
                </a:lnSpc>
              </a:pPr>
              <a:r>
                <a:rPr lang="en-US" sz="3443" spc="344" dirty="0">
                  <a:solidFill>
                    <a:srgbClr val="5A3F2B"/>
                  </a:solidFill>
                  <a:latin typeface="Noto Sans T Chinese"/>
                </a:rPr>
                <a:t> 2. </a:t>
              </a:r>
              <a:r>
                <a:rPr lang="en-US" sz="3443" spc="344" dirty="0" err="1">
                  <a:solidFill>
                    <a:srgbClr val="5A3F2B"/>
                  </a:solidFill>
                  <a:latin typeface="Noto Sans T Chinese"/>
                </a:rPr>
                <a:t>工作責任紀律</a:t>
              </a:r>
              <a:endParaRPr lang="en-US" sz="3443" spc="344" dirty="0">
                <a:solidFill>
                  <a:srgbClr val="5A3F2B"/>
                </a:solidFill>
                <a:latin typeface="Noto Sans T Chinese"/>
              </a:endParaRPr>
            </a:p>
            <a:p>
              <a:pPr>
                <a:lnSpc>
                  <a:spcPts val="5164"/>
                </a:lnSpc>
              </a:pPr>
              <a:r>
                <a:rPr lang="en-US" sz="3443" spc="344" dirty="0">
                  <a:solidFill>
                    <a:srgbClr val="5A3F2B"/>
                  </a:solidFill>
                  <a:latin typeface="Noto Sans T Chinese"/>
                </a:rPr>
                <a:t> 3. </a:t>
              </a:r>
              <a:r>
                <a:rPr lang="en-US" sz="3443" spc="344" dirty="0" err="1">
                  <a:solidFill>
                    <a:srgbClr val="5A3F2B"/>
                  </a:solidFill>
                  <a:latin typeface="Noto Sans T Chinese"/>
                </a:rPr>
                <a:t>持續學習</a:t>
              </a:r>
              <a:endParaRPr lang="en-US" sz="3443" spc="344" dirty="0">
                <a:solidFill>
                  <a:srgbClr val="5A3F2B"/>
                </a:solidFill>
                <a:latin typeface="Noto Sans T Chinese"/>
              </a:endParaRPr>
            </a:p>
            <a:p>
              <a:pPr>
                <a:lnSpc>
                  <a:spcPts val="5164"/>
                </a:lnSpc>
              </a:pPr>
              <a:r>
                <a:rPr lang="en-US" sz="3443" spc="344" dirty="0">
                  <a:solidFill>
                    <a:srgbClr val="5A3F2B"/>
                  </a:solidFill>
                  <a:latin typeface="Noto Sans T Chinese"/>
                </a:rPr>
                <a:t> 4. </a:t>
              </a:r>
              <a:r>
                <a:rPr lang="en-US" sz="3443" spc="344" dirty="0" err="1">
                  <a:solidFill>
                    <a:srgbClr val="5A3F2B"/>
                  </a:solidFill>
                  <a:latin typeface="Noto Sans T Chinese"/>
                </a:rPr>
                <a:t>問題解決</a:t>
              </a:r>
              <a:endParaRPr lang="en-US" sz="3443" spc="344" dirty="0">
                <a:solidFill>
                  <a:srgbClr val="5A3F2B"/>
                </a:solidFill>
                <a:latin typeface="Noto Sans T Chinese"/>
              </a:endParaRPr>
            </a:p>
            <a:p>
              <a:pPr>
                <a:lnSpc>
                  <a:spcPts val="5164"/>
                </a:lnSpc>
              </a:pPr>
              <a:r>
                <a:rPr lang="en-US" sz="3443" spc="344" dirty="0">
                  <a:solidFill>
                    <a:srgbClr val="5A3F2B"/>
                  </a:solidFill>
                  <a:latin typeface="Noto Sans T Chinese"/>
                </a:rPr>
                <a:t> 5. </a:t>
              </a:r>
              <a:r>
                <a:rPr lang="en-US" sz="3443" spc="344" dirty="0" err="1">
                  <a:solidFill>
                    <a:srgbClr val="5A3F2B"/>
                  </a:solidFill>
                  <a:latin typeface="Noto Sans T Chinese"/>
                </a:rPr>
                <a:t>創新</a:t>
              </a:r>
              <a:endParaRPr lang="en-US" sz="3443" spc="344" dirty="0">
                <a:solidFill>
                  <a:srgbClr val="5A3F2B"/>
                </a:solidFill>
                <a:latin typeface="Noto Sans T Chinese"/>
              </a:endParaRPr>
            </a:p>
            <a:p>
              <a:pPr>
                <a:lnSpc>
                  <a:spcPts val="5164"/>
                </a:lnSpc>
              </a:pPr>
              <a:r>
                <a:rPr lang="en-US" sz="3443" spc="344" dirty="0">
                  <a:solidFill>
                    <a:srgbClr val="5A3F2B"/>
                  </a:solidFill>
                  <a:latin typeface="Noto Sans T Chinese"/>
                </a:rPr>
                <a:t> 6. </a:t>
              </a:r>
              <a:r>
                <a:rPr lang="en-US" sz="3443" spc="344" dirty="0" err="1">
                  <a:solidFill>
                    <a:srgbClr val="5A3F2B"/>
                  </a:solidFill>
                  <a:latin typeface="Noto Sans T Chinese"/>
                </a:rPr>
                <a:t>溝通表達</a:t>
              </a:r>
              <a:endParaRPr lang="en-US" sz="3443" spc="344" dirty="0">
                <a:solidFill>
                  <a:srgbClr val="5A3F2B"/>
                </a:solidFill>
                <a:latin typeface="Noto Sans T Chinese"/>
              </a:endParaRPr>
            </a:p>
            <a:p>
              <a:pPr>
                <a:lnSpc>
                  <a:spcPts val="5164"/>
                </a:lnSpc>
              </a:pPr>
              <a:r>
                <a:rPr lang="en-US" sz="3443" spc="344" dirty="0">
                  <a:solidFill>
                    <a:srgbClr val="5A3F2B"/>
                  </a:solidFill>
                  <a:latin typeface="Noto Sans T Chinese"/>
                </a:rPr>
                <a:t> 7. </a:t>
              </a:r>
              <a:r>
                <a:rPr lang="en-US" sz="3443" spc="344" dirty="0" err="1">
                  <a:solidFill>
                    <a:srgbClr val="5A3F2B"/>
                  </a:solidFill>
                  <a:latin typeface="Noto Sans T Chinese"/>
                </a:rPr>
                <a:t>團隊合作</a:t>
              </a:r>
              <a:endParaRPr lang="en-US" sz="3443" spc="344" dirty="0">
                <a:solidFill>
                  <a:srgbClr val="5A3F2B"/>
                </a:solidFill>
                <a:latin typeface="Noto Sans T Chinese"/>
              </a:endParaRPr>
            </a:p>
            <a:p>
              <a:pPr>
                <a:lnSpc>
                  <a:spcPts val="5164"/>
                </a:lnSpc>
              </a:pPr>
              <a:r>
                <a:rPr lang="en-US" sz="3443" spc="344" dirty="0">
                  <a:solidFill>
                    <a:srgbClr val="5A3F2B"/>
                  </a:solidFill>
                  <a:latin typeface="Noto Sans T Chinese"/>
                </a:rPr>
                <a:t> 8. </a:t>
              </a:r>
              <a:r>
                <a:rPr lang="en-US" sz="3443" spc="344" dirty="0" err="1">
                  <a:solidFill>
                    <a:srgbClr val="5A3F2B"/>
                  </a:solidFill>
                  <a:latin typeface="Noto Sans T Chinese"/>
                </a:rPr>
                <a:t>資訊科技應用</a:t>
              </a:r>
              <a:endParaRPr lang="en-US" sz="3443" spc="344" dirty="0">
                <a:solidFill>
                  <a:srgbClr val="5A3F2B"/>
                </a:solidFill>
                <a:latin typeface="Noto Sans T Chinese"/>
              </a:endParaRPr>
            </a:p>
          </p:txBody>
        </p:sp>
      </p:grpSp>
      <p:pic>
        <p:nvPicPr>
          <p:cNvPr id="28" name="Picture 7">
            <a:extLst>
              <a:ext uri="{FF2B5EF4-FFF2-40B4-BE49-F238E27FC236}">
                <a16:creationId xmlns:a16="http://schemas.microsoft.com/office/drawing/2014/main" id="{66F5860F-4A38-4880-90D0-4945B2CFAD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533400" y="3009900"/>
            <a:ext cx="3276602" cy="1011210"/>
            <a:chOff x="1919176" y="4765534"/>
            <a:chExt cx="3278630" cy="935930"/>
          </a:xfrm>
        </p:grpSpPr>
        <p:grpSp>
          <p:nvGrpSpPr>
            <p:cNvPr id="8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主要指標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33399" y="5217943"/>
            <a:ext cx="3276602" cy="1011210"/>
            <a:chOff x="1919176" y="4765534"/>
            <a:chExt cx="3278630" cy="935930"/>
          </a:xfrm>
        </p:grpSpPr>
        <p:grpSp>
          <p:nvGrpSpPr>
            <p:cNvPr id="13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5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4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相關技能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49443" y="7147220"/>
            <a:ext cx="3276602" cy="1011210"/>
            <a:chOff x="1919176" y="4765534"/>
            <a:chExt cx="3278630" cy="935930"/>
          </a:xfrm>
        </p:grpSpPr>
        <p:grpSp>
          <p:nvGrpSpPr>
            <p:cNvPr id="17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8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活動技能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838200" y="968872"/>
            <a:ext cx="1165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溝通表達</a:t>
            </a:r>
            <a:endParaRPr lang="en-US" altLang="zh-TW" sz="6600" b="1" dirty="0">
              <a:solidFill>
                <a:srgbClr val="5A402B"/>
              </a:solidFill>
              <a:latin typeface="Noto Sans T Chinese" panose="02020500000000000000" charset="-120"/>
              <a:ea typeface="Noto Sans T Chinese" panose="02020500000000000000" charset="-120"/>
            </a:endParaRPr>
          </a:p>
          <a:p>
            <a:endParaRPr lang="zh-TW" altLang="en-US" sz="6600" b="1" dirty="0">
              <a:solidFill>
                <a:srgbClr val="5A402B"/>
              </a:solidFill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191002" y="3018211"/>
            <a:ext cx="1341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透過口頭、書面等方式，表達自己的想法使他人瞭解，並努力理解他人所傳達的資訊。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191002" y="5187737"/>
            <a:ext cx="1325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口語表達、口語簡報、企劃書撰寫、肢體語言表達、資料收集及分析、寫作、談判、簡報製作、溝通表達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191002" y="7126862"/>
            <a:ext cx="1325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社團擔任幹部、參加簡報、演說或討論活動、經常寫作、、練習表達、參加讀書會、志工服務</a:t>
            </a:r>
          </a:p>
          <a:p>
            <a:endParaRPr lang="zh-TW" altLang="en-US" sz="2000" dirty="0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5A83B606-27C4-47F5-BA38-FC13E51B05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533400" y="3009900"/>
            <a:ext cx="3276602" cy="1011210"/>
            <a:chOff x="1919176" y="4765534"/>
            <a:chExt cx="3278630" cy="935930"/>
          </a:xfrm>
        </p:grpSpPr>
        <p:grpSp>
          <p:nvGrpSpPr>
            <p:cNvPr id="8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主要指標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33399" y="5217943"/>
            <a:ext cx="3276602" cy="1011210"/>
            <a:chOff x="1919176" y="4765534"/>
            <a:chExt cx="3278630" cy="935930"/>
          </a:xfrm>
        </p:grpSpPr>
        <p:grpSp>
          <p:nvGrpSpPr>
            <p:cNvPr id="13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5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4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相關技能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49443" y="7147220"/>
            <a:ext cx="3276602" cy="1011210"/>
            <a:chOff x="1919176" y="4765534"/>
            <a:chExt cx="3278630" cy="935930"/>
          </a:xfrm>
        </p:grpSpPr>
        <p:grpSp>
          <p:nvGrpSpPr>
            <p:cNvPr id="17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8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活動技能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838200" y="968872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持續學習</a:t>
            </a:r>
            <a:endParaRPr lang="zh-TW" altLang="en-US" sz="6600" b="1" dirty="0">
              <a:solidFill>
                <a:srgbClr val="5A402B"/>
              </a:solidFill>
              <a:latin typeface="Noto Sans T Chinese" panose="02020500000000000000" charset="-120"/>
              <a:ea typeface="Noto Sans T Chinese" panose="02020500000000000000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191002" y="3009900"/>
            <a:ext cx="1341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了解能力發展的重要性，並能探索、規劃和有效管理自身的能力，並保持繼續成長的企圖心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191002" y="5461938"/>
            <a:ext cx="132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生涯規劃、時間管理、目標管理、終身學習、持續學習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191002" y="7126862"/>
            <a:ext cx="1325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經常閱讀、記錄有用資訊、參加專業學會、參加競賽或研究、參與自我成長</a:t>
            </a:r>
            <a:r>
              <a:rPr lang="en-US" altLang="zh-TW" sz="3200" dirty="0">
                <a:latin typeface="Noto Sans T Chinese" panose="02020500000000000000" charset="-120"/>
                <a:ea typeface="Noto Sans T Chinese" panose="02020500000000000000" charset="-120"/>
              </a:rPr>
              <a:t>/</a:t>
            </a:r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教育活動、勇於發問問題、關心社會及全球性議題</a:t>
            </a:r>
            <a:endParaRPr lang="zh-TW" altLang="en-US" sz="2000" dirty="0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5359B6FC-3974-4AC1-B7C3-59D43BE411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00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546099" y="3273701"/>
            <a:ext cx="3276602" cy="1011210"/>
            <a:chOff x="1919176" y="4765534"/>
            <a:chExt cx="3278630" cy="935930"/>
          </a:xfrm>
        </p:grpSpPr>
        <p:grpSp>
          <p:nvGrpSpPr>
            <p:cNvPr id="8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主要指標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33399" y="5217943"/>
            <a:ext cx="3276602" cy="1011210"/>
            <a:chOff x="1919176" y="4765534"/>
            <a:chExt cx="3278630" cy="935930"/>
          </a:xfrm>
        </p:grpSpPr>
        <p:grpSp>
          <p:nvGrpSpPr>
            <p:cNvPr id="13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5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4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相關技能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49443" y="7147220"/>
            <a:ext cx="3276602" cy="1011210"/>
            <a:chOff x="1919176" y="4765534"/>
            <a:chExt cx="3278630" cy="935930"/>
          </a:xfrm>
        </p:grpSpPr>
        <p:grpSp>
          <p:nvGrpSpPr>
            <p:cNvPr id="17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8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活動技能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838200" y="968872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人際互動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203701" y="3492611"/>
            <a:ext cx="134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依不同情境，運用適當方法及個人風格，與他人互動或共事。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191002" y="5328823"/>
            <a:ext cx="1325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溝通協調、傾聽技巧、人際心理、衝突管理、情緒管理、同理心、人脈管理、人際互動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191002" y="7126862"/>
            <a:ext cx="1325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探索多元生活環境與接觸不同領域及文化的人、參加校內外之有益身心活動，增進與他人互動、參與學科或主題的討論、參與服務學習活動</a:t>
            </a:r>
            <a:endParaRPr lang="zh-TW" altLang="en-US" sz="2000" dirty="0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7BE394BF-CBEE-487C-8A5D-4A3D4FBE90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43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546099" y="3273701"/>
            <a:ext cx="3276602" cy="1011210"/>
            <a:chOff x="1919176" y="4765534"/>
            <a:chExt cx="3278630" cy="935930"/>
          </a:xfrm>
        </p:grpSpPr>
        <p:grpSp>
          <p:nvGrpSpPr>
            <p:cNvPr id="8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主要指標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533399" y="5217943"/>
            <a:ext cx="3276602" cy="1011210"/>
            <a:chOff x="1919176" y="4765534"/>
            <a:chExt cx="3278630" cy="935930"/>
          </a:xfrm>
        </p:grpSpPr>
        <p:grpSp>
          <p:nvGrpSpPr>
            <p:cNvPr id="13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5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4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相關技能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49443" y="7147220"/>
            <a:ext cx="3276602" cy="1011210"/>
            <a:chOff x="1919176" y="4765534"/>
            <a:chExt cx="3278630" cy="935930"/>
          </a:xfrm>
        </p:grpSpPr>
        <p:grpSp>
          <p:nvGrpSpPr>
            <p:cNvPr id="17" name="Group 8"/>
            <p:cNvGrpSpPr/>
            <p:nvPr/>
          </p:nvGrpSpPr>
          <p:grpSpPr>
            <a:xfrm>
              <a:off x="1919177" y="4765534"/>
              <a:ext cx="3278629" cy="935930"/>
              <a:chOff x="0" y="0"/>
              <a:chExt cx="7826849" cy="2052375"/>
            </a:xfrm>
          </p:grpSpPr>
          <p:sp>
            <p:nvSpPr>
              <p:cNvPr id="19" name="Freeform 9"/>
              <p:cNvSpPr/>
              <p:nvPr/>
            </p:nvSpPr>
            <p:spPr>
              <a:xfrm>
                <a:off x="0" y="0"/>
                <a:ext cx="7826849" cy="2052375"/>
              </a:xfrm>
              <a:custGeom>
                <a:avLst/>
                <a:gdLst/>
                <a:ahLst/>
                <a:cxnLst/>
                <a:rect l="l" t="t" r="r" b="b"/>
                <a:pathLst>
                  <a:path w="7826849" h="2052375">
                    <a:moveTo>
                      <a:pt x="0" y="0"/>
                    </a:moveTo>
                    <a:lnTo>
                      <a:pt x="7826849" y="0"/>
                    </a:lnTo>
                    <a:lnTo>
                      <a:pt x="7826849" y="2052375"/>
                    </a:lnTo>
                    <a:lnTo>
                      <a:pt x="0" y="2052375"/>
                    </a:lnTo>
                    <a:close/>
                  </a:path>
                </a:pathLst>
              </a:custGeom>
              <a:solidFill>
                <a:srgbClr val="BE9A6D"/>
              </a:solidFill>
            </p:spPr>
          </p:sp>
        </p:grpSp>
        <p:sp>
          <p:nvSpPr>
            <p:cNvPr id="18" name="TextBox 10"/>
            <p:cNvSpPr txBox="1"/>
            <p:nvPr/>
          </p:nvSpPr>
          <p:spPr>
            <a:xfrm>
              <a:off x="1919176" y="5175948"/>
              <a:ext cx="3278629" cy="26750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zh-TW" altLang="en-US" sz="3200" dirty="0">
                  <a:latin typeface="Noto Sans T Chinese" panose="02020500000000000000" charset="-120"/>
                  <a:ea typeface="Noto Sans T Chinese" panose="02020500000000000000" charset="-120"/>
                </a:rPr>
                <a:t>活動技能</a:t>
              </a:r>
              <a:endParaRPr lang="en-US" sz="3200" dirty="0">
                <a:latin typeface="Noto Sans T Chinese" panose="02020500000000000000" charset="-120"/>
                <a:ea typeface="Noto Sans T Chinese" panose="02020500000000000000" charset="-120"/>
              </a:endParaRP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838200" y="968872"/>
            <a:ext cx="11658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5A402B"/>
                </a:solidFill>
                <a:latin typeface="Noto Sans T Chinese" panose="02020500000000000000" charset="-120"/>
                <a:ea typeface="Noto Sans T Chinese" panose="02020500000000000000" charset="-120"/>
              </a:rPr>
              <a:t>團隊合作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4203701" y="3492611"/>
            <a:ext cx="1341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能積極參與團隊任務，並與團隊成員有良好互動，以共同完成目標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191002" y="5328823"/>
            <a:ext cx="13563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目標管理、溝通技巧、團隊建立、領導技巧、激勵理論與技巧、衝突管理、團隊合作</a:t>
            </a:r>
          </a:p>
        </p:txBody>
      </p:sp>
      <p:sp>
        <p:nvSpPr>
          <p:cNvPr id="24" name="文字方塊 23"/>
          <p:cNvSpPr txBox="1"/>
          <p:nvPr/>
        </p:nvSpPr>
        <p:spPr>
          <a:xfrm>
            <a:off x="4191002" y="7165035"/>
            <a:ext cx="1325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Noto Sans T Chinese" panose="02020500000000000000" charset="-120"/>
                <a:ea typeface="Noto Sans T Chinese" panose="02020500000000000000" charset="-120"/>
              </a:rPr>
              <a:t>參與社團或擔任幹部、學習分組專案、團體活動或競賽、主持會議或活動、專題研究或產學合作計畫、志工服務</a:t>
            </a:r>
            <a:endParaRPr lang="zh-TW" altLang="en-US" sz="2000" dirty="0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4701F788-B1F6-4D39-B76B-30BA3C242E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002000" y="9334500"/>
            <a:ext cx="206153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27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1108</Words>
  <Application>Microsoft Office PowerPoint</Application>
  <PresentationFormat>自訂</PresentationFormat>
  <Paragraphs>127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4" baseType="lpstr">
      <vt:lpstr>Wingdings</vt:lpstr>
      <vt:lpstr>新細明體</vt:lpstr>
      <vt:lpstr>Noto Sans T Chinese Bold</vt:lpstr>
      <vt:lpstr>Calibri</vt:lpstr>
      <vt:lpstr>Arial</vt:lpstr>
      <vt:lpstr>Noto Sans T Chinese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ucan共通職能測驗</dc:title>
  <cp:lastModifiedBy>宋瑋柔</cp:lastModifiedBy>
  <cp:revision>38</cp:revision>
  <dcterms:created xsi:type="dcterms:W3CDTF">2006-08-16T00:00:00Z</dcterms:created>
  <dcterms:modified xsi:type="dcterms:W3CDTF">2023-08-17T08:49:22Z</dcterms:modified>
  <dc:identifier>DAFqfimrWGw</dc:identifier>
</cp:coreProperties>
</file>